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5.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diagrams/drawing1.xml" ContentType="application/vnd.ms-office.drawingml.diagramDrawing+xml"/>
  <Override PartName="/ppt/theme/theme1.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quickStyle1.xml" ContentType="application/vnd.openxmlformats-officedocument.drawingml.diagramStyle+xml"/>
  <Override PartName="/ppt/diagrams/layout1.xml" ContentType="application/vnd.openxmlformats-officedocument.drawingml.diagramLayout+xml"/>
  <Override PartName="/ppt/diagrams/colors1.xml" ContentType="application/vnd.openxmlformats-officedocument.drawingml.diagramColors+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9" r:id="rId2"/>
    <p:sldId id="258" r:id="rId3"/>
    <p:sldId id="272" r:id="rId4"/>
    <p:sldId id="285" r:id="rId5"/>
    <p:sldId id="281" r:id="rId6"/>
    <p:sldId id="273" r:id="rId7"/>
    <p:sldId id="274" r:id="rId8"/>
    <p:sldId id="282" r:id="rId9"/>
    <p:sldId id="260" r:id="rId10"/>
    <p:sldId id="283" r:id="rId11"/>
    <p:sldId id="263" r:id="rId12"/>
    <p:sldId id="286" r:id="rId13"/>
    <p:sldId id="264" r:id="rId14"/>
    <p:sldId id="265" r:id="rId15"/>
    <p:sldId id="284" r:id="rId16"/>
    <p:sldId id="267" r:id="rId17"/>
    <p:sldId id="268" r:id="rId18"/>
    <p:sldId id="269" r:id="rId19"/>
    <p:sldId id="278" r:id="rId20"/>
    <p:sldId id="279" r:id="rId21"/>
    <p:sldId id="280" r:id="rId22"/>
    <p:sldId id="270" r:id="rId23"/>
    <p:sldId id="271" r:id="rId24"/>
    <p:sldId id="287" r:id="rId25"/>
    <p:sldId id="275" r:id="rId26"/>
    <p:sldId id="276" r:id="rId27"/>
    <p:sldId id="277" r:id="rId28"/>
    <p:sldId id="288" r:id="rId2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8989"/>
    <a:srgbClr val="F6B525"/>
    <a:srgbClr val="FEDF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4363" autoAdjust="0"/>
  </p:normalViewPr>
  <p:slideViewPr>
    <p:cSldViewPr snapToGrid="0" snapToObjects="1">
      <p:cViewPr varScale="1">
        <p:scale>
          <a:sx n="143" d="100"/>
          <a:sy n="143" d="100"/>
        </p:scale>
        <p:origin x="684"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0D7ADC-3840-4339-A321-2DCCEB150991}" type="doc">
      <dgm:prSet loTypeId="urn:microsoft.com/office/officeart/2005/8/layout/pyramid3" loCatId="pyramid" qsTypeId="urn:microsoft.com/office/officeart/2005/8/quickstyle/simple1" qsCatId="simple" csTypeId="urn:microsoft.com/office/officeart/2005/8/colors/accent1_2" csCatId="accent1" phldr="1"/>
      <dgm:spPr/>
    </dgm:pt>
    <dgm:pt modelId="{F8B76A1E-8014-4D84-832F-EFE03BA7BDCF}">
      <dgm:prSet phldrT="[Text]" custT="1"/>
      <dgm:spPr/>
      <dgm:t>
        <a:bodyPr/>
        <a:lstStyle/>
        <a:p>
          <a:r>
            <a:rPr lang="en-US" sz="3600" dirty="0"/>
            <a:t>Academic Disciplines</a:t>
          </a:r>
        </a:p>
      </dgm:t>
    </dgm:pt>
    <dgm:pt modelId="{B01363C0-7BD2-4522-9E3D-0C51699757A3}" type="parTrans" cxnId="{14A55234-310D-4929-A805-F2C8BFDB7CCD}">
      <dgm:prSet/>
      <dgm:spPr/>
      <dgm:t>
        <a:bodyPr/>
        <a:lstStyle/>
        <a:p>
          <a:endParaRPr lang="en-US"/>
        </a:p>
      </dgm:t>
    </dgm:pt>
    <dgm:pt modelId="{87684E31-A0D3-45D2-A444-2A93B50ADF3A}" type="sibTrans" cxnId="{14A55234-310D-4929-A805-F2C8BFDB7CCD}">
      <dgm:prSet/>
      <dgm:spPr/>
      <dgm:t>
        <a:bodyPr/>
        <a:lstStyle/>
        <a:p>
          <a:endParaRPr lang="en-US"/>
        </a:p>
      </dgm:t>
    </dgm:pt>
    <dgm:pt modelId="{B4BDA61E-1144-4989-B846-A37C1A25E718}">
      <dgm:prSet phldrT="[Text]" custT="1"/>
      <dgm:spPr/>
      <dgm:t>
        <a:bodyPr/>
        <a:lstStyle/>
        <a:p>
          <a:r>
            <a:rPr lang="en-US" sz="3300" dirty="0" smtClean="0"/>
            <a:t>Worldview/Wisdom</a:t>
          </a:r>
          <a:endParaRPr lang="en-US" sz="3300" dirty="0"/>
        </a:p>
      </dgm:t>
    </dgm:pt>
    <dgm:pt modelId="{026324C4-F146-438C-BA4C-79D01AB40B23}" type="parTrans" cxnId="{40D4CE28-BAB9-4C3F-8EE0-27C10ECC1340}">
      <dgm:prSet/>
      <dgm:spPr/>
      <dgm:t>
        <a:bodyPr/>
        <a:lstStyle/>
        <a:p>
          <a:endParaRPr lang="en-US"/>
        </a:p>
      </dgm:t>
    </dgm:pt>
    <dgm:pt modelId="{E6692FBA-A166-4A5F-B1C2-DB89535B8505}" type="sibTrans" cxnId="{40D4CE28-BAB9-4C3F-8EE0-27C10ECC1340}">
      <dgm:prSet/>
      <dgm:spPr/>
      <dgm:t>
        <a:bodyPr/>
        <a:lstStyle/>
        <a:p>
          <a:endParaRPr lang="en-US"/>
        </a:p>
      </dgm:t>
    </dgm:pt>
    <dgm:pt modelId="{5FD69821-AE4A-4AE9-900A-20AFABB14D1B}">
      <dgm:prSet phldrT="[Text]" custT="1"/>
      <dgm:spPr/>
      <dgm:t>
        <a:bodyPr/>
        <a:lstStyle/>
        <a:p>
          <a:r>
            <a:rPr lang="en-US" sz="2500" dirty="0"/>
            <a:t>Bible</a:t>
          </a:r>
        </a:p>
      </dgm:t>
    </dgm:pt>
    <dgm:pt modelId="{C3FFD993-E8EB-4DE0-8934-0A90BC505858}" type="parTrans" cxnId="{80EB1332-DC8E-49F1-BE0A-6C9F7F0DC3BD}">
      <dgm:prSet/>
      <dgm:spPr/>
      <dgm:t>
        <a:bodyPr/>
        <a:lstStyle/>
        <a:p>
          <a:endParaRPr lang="en-US"/>
        </a:p>
      </dgm:t>
    </dgm:pt>
    <dgm:pt modelId="{C2E41BE7-15F1-482E-BEA5-0BBD4C066739}" type="sibTrans" cxnId="{80EB1332-DC8E-49F1-BE0A-6C9F7F0DC3BD}">
      <dgm:prSet/>
      <dgm:spPr/>
      <dgm:t>
        <a:bodyPr/>
        <a:lstStyle/>
        <a:p>
          <a:endParaRPr lang="en-US"/>
        </a:p>
      </dgm:t>
    </dgm:pt>
    <dgm:pt modelId="{7B4CB6A7-F417-4199-9CB9-C4EE9CA8F779}">
      <dgm:prSet phldrT="[Text]" custT="1"/>
      <dgm:spPr/>
      <dgm:t>
        <a:bodyPr/>
        <a:lstStyle/>
        <a:p>
          <a:r>
            <a:rPr lang="en-US" sz="3400" dirty="0"/>
            <a:t>Theology</a:t>
          </a:r>
        </a:p>
      </dgm:t>
    </dgm:pt>
    <dgm:pt modelId="{2EBBC8EB-5934-49DA-A277-688B241B4051}" type="parTrans" cxnId="{C005A575-A0D8-4730-9F0F-1AD1848C18FA}">
      <dgm:prSet/>
      <dgm:spPr/>
      <dgm:t>
        <a:bodyPr/>
        <a:lstStyle/>
        <a:p>
          <a:endParaRPr lang="en-US"/>
        </a:p>
      </dgm:t>
    </dgm:pt>
    <dgm:pt modelId="{1E9EBF57-F602-4B63-80D8-017017A53263}" type="sibTrans" cxnId="{C005A575-A0D8-4730-9F0F-1AD1848C18FA}">
      <dgm:prSet/>
      <dgm:spPr/>
      <dgm:t>
        <a:bodyPr/>
        <a:lstStyle/>
        <a:p>
          <a:endParaRPr lang="en-US"/>
        </a:p>
      </dgm:t>
    </dgm:pt>
    <dgm:pt modelId="{AE67520E-8AB3-4A13-B77C-1AA1B830440D}" type="pres">
      <dgm:prSet presAssocID="{F10D7ADC-3840-4339-A321-2DCCEB150991}" presName="Name0" presStyleCnt="0">
        <dgm:presLayoutVars>
          <dgm:dir/>
          <dgm:animLvl val="lvl"/>
          <dgm:resizeHandles val="exact"/>
        </dgm:presLayoutVars>
      </dgm:prSet>
      <dgm:spPr/>
    </dgm:pt>
    <dgm:pt modelId="{90626ECE-BB3B-44DA-88D3-B6EF825096FD}" type="pres">
      <dgm:prSet presAssocID="{F8B76A1E-8014-4D84-832F-EFE03BA7BDCF}" presName="Name8" presStyleCnt="0"/>
      <dgm:spPr/>
    </dgm:pt>
    <dgm:pt modelId="{EBEEC869-1E37-4C65-95F4-8AB59486F290}" type="pres">
      <dgm:prSet presAssocID="{F8B76A1E-8014-4D84-832F-EFE03BA7BDCF}" presName="level" presStyleLbl="node1" presStyleIdx="0" presStyleCnt="4">
        <dgm:presLayoutVars>
          <dgm:chMax val="1"/>
          <dgm:bulletEnabled val="1"/>
        </dgm:presLayoutVars>
      </dgm:prSet>
      <dgm:spPr/>
      <dgm:t>
        <a:bodyPr/>
        <a:lstStyle/>
        <a:p>
          <a:endParaRPr lang="en-US"/>
        </a:p>
      </dgm:t>
    </dgm:pt>
    <dgm:pt modelId="{89E6AD44-26BB-4CCD-AB73-CE3FE6F2660C}" type="pres">
      <dgm:prSet presAssocID="{F8B76A1E-8014-4D84-832F-EFE03BA7BDCF}" presName="levelTx" presStyleLbl="revTx" presStyleIdx="0" presStyleCnt="0">
        <dgm:presLayoutVars>
          <dgm:chMax val="1"/>
          <dgm:bulletEnabled val="1"/>
        </dgm:presLayoutVars>
      </dgm:prSet>
      <dgm:spPr/>
      <dgm:t>
        <a:bodyPr/>
        <a:lstStyle/>
        <a:p>
          <a:endParaRPr lang="en-US"/>
        </a:p>
      </dgm:t>
    </dgm:pt>
    <dgm:pt modelId="{068649F2-E846-428E-B774-97CC2632F0A9}" type="pres">
      <dgm:prSet presAssocID="{B4BDA61E-1144-4989-B846-A37C1A25E718}" presName="Name8" presStyleCnt="0"/>
      <dgm:spPr/>
    </dgm:pt>
    <dgm:pt modelId="{138D7609-83F8-4774-B7C9-F673571E8970}" type="pres">
      <dgm:prSet presAssocID="{B4BDA61E-1144-4989-B846-A37C1A25E718}" presName="level" presStyleLbl="node1" presStyleIdx="1" presStyleCnt="4">
        <dgm:presLayoutVars>
          <dgm:chMax val="1"/>
          <dgm:bulletEnabled val="1"/>
        </dgm:presLayoutVars>
      </dgm:prSet>
      <dgm:spPr/>
      <dgm:t>
        <a:bodyPr/>
        <a:lstStyle/>
        <a:p>
          <a:endParaRPr lang="en-US"/>
        </a:p>
      </dgm:t>
    </dgm:pt>
    <dgm:pt modelId="{98A5A94F-15BA-4CE6-A9EB-FC9662B2F46B}" type="pres">
      <dgm:prSet presAssocID="{B4BDA61E-1144-4989-B846-A37C1A25E718}" presName="levelTx" presStyleLbl="revTx" presStyleIdx="0" presStyleCnt="0">
        <dgm:presLayoutVars>
          <dgm:chMax val="1"/>
          <dgm:bulletEnabled val="1"/>
        </dgm:presLayoutVars>
      </dgm:prSet>
      <dgm:spPr/>
      <dgm:t>
        <a:bodyPr/>
        <a:lstStyle/>
        <a:p>
          <a:endParaRPr lang="en-US"/>
        </a:p>
      </dgm:t>
    </dgm:pt>
    <dgm:pt modelId="{770EBD25-5F40-419B-B96A-C6671A7388AB}" type="pres">
      <dgm:prSet presAssocID="{7B4CB6A7-F417-4199-9CB9-C4EE9CA8F779}" presName="Name8" presStyleCnt="0"/>
      <dgm:spPr/>
    </dgm:pt>
    <dgm:pt modelId="{F36FEC1D-89FE-48F4-AC6E-AC08F249BF36}" type="pres">
      <dgm:prSet presAssocID="{7B4CB6A7-F417-4199-9CB9-C4EE9CA8F779}" presName="level" presStyleLbl="node1" presStyleIdx="2" presStyleCnt="4">
        <dgm:presLayoutVars>
          <dgm:chMax val="1"/>
          <dgm:bulletEnabled val="1"/>
        </dgm:presLayoutVars>
      </dgm:prSet>
      <dgm:spPr/>
      <dgm:t>
        <a:bodyPr/>
        <a:lstStyle/>
        <a:p>
          <a:endParaRPr lang="en-US"/>
        </a:p>
      </dgm:t>
    </dgm:pt>
    <dgm:pt modelId="{603463F3-E562-4D1E-80F1-E26D6AB2B12D}" type="pres">
      <dgm:prSet presAssocID="{7B4CB6A7-F417-4199-9CB9-C4EE9CA8F779}" presName="levelTx" presStyleLbl="revTx" presStyleIdx="0" presStyleCnt="0">
        <dgm:presLayoutVars>
          <dgm:chMax val="1"/>
          <dgm:bulletEnabled val="1"/>
        </dgm:presLayoutVars>
      </dgm:prSet>
      <dgm:spPr/>
      <dgm:t>
        <a:bodyPr/>
        <a:lstStyle/>
        <a:p>
          <a:endParaRPr lang="en-US"/>
        </a:p>
      </dgm:t>
    </dgm:pt>
    <dgm:pt modelId="{67E4E2C5-5373-452D-B90F-35D0CF4D9B3D}" type="pres">
      <dgm:prSet presAssocID="{5FD69821-AE4A-4AE9-900A-20AFABB14D1B}" presName="Name8" presStyleCnt="0"/>
      <dgm:spPr/>
    </dgm:pt>
    <dgm:pt modelId="{89B50F7C-B2C5-4A42-B079-00E4B33690F5}" type="pres">
      <dgm:prSet presAssocID="{5FD69821-AE4A-4AE9-900A-20AFABB14D1B}" presName="level" presStyleLbl="node1" presStyleIdx="3" presStyleCnt="4" custLinFactNeighborX="403">
        <dgm:presLayoutVars>
          <dgm:chMax val="1"/>
          <dgm:bulletEnabled val="1"/>
        </dgm:presLayoutVars>
      </dgm:prSet>
      <dgm:spPr/>
      <dgm:t>
        <a:bodyPr/>
        <a:lstStyle/>
        <a:p>
          <a:endParaRPr lang="en-US"/>
        </a:p>
      </dgm:t>
    </dgm:pt>
    <dgm:pt modelId="{6B94C8D8-E508-48FB-8B24-F5EFC25B0629}" type="pres">
      <dgm:prSet presAssocID="{5FD69821-AE4A-4AE9-900A-20AFABB14D1B}" presName="levelTx" presStyleLbl="revTx" presStyleIdx="0" presStyleCnt="0">
        <dgm:presLayoutVars>
          <dgm:chMax val="1"/>
          <dgm:bulletEnabled val="1"/>
        </dgm:presLayoutVars>
      </dgm:prSet>
      <dgm:spPr/>
      <dgm:t>
        <a:bodyPr/>
        <a:lstStyle/>
        <a:p>
          <a:endParaRPr lang="en-US"/>
        </a:p>
      </dgm:t>
    </dgm:pt>
  </dgm:ptLst>
  <dgm:cxnLst>
    <dgm:cxn modelId="{14A55234-310D-4929-A805-F2C8BFDB7CCD}" srcId="{F10D7ADC-3840-4339-A321-2DCCEB150991}" destId="{F8B76A1E-8014-4D84-832F-EFE03BA7BDCF}" srcOrd="0" destOrd="0" parTransId="{B01363C0-7BD2-4522-9E3D-0C51699757A3}" sibTransId="{87684E31-A0D3-45D2-A444-2A93B50ADF3A}"/>
    <dgm:cxn modelId="{F02A42FC-AB6E-4C56-89FB-F4C5D4DC9302}" type="presOf" srcId="{F8B76A1E-8014-4D84-832F-EFE03BA7BDCF}" destId="{89E6AD44-26BB-4CCD-AB73-CE3FE6F2660C}" srcOrd="1" destOrd="0" presId="urn:microsoft.com/office/officeart/2005/8/layout/pyramid3"/>
    <dgm:cxn modelId="{40D4CE28-BAB9-4C3F-8EE0-27C10ECC1340}" srcId="{F10D7ADC-3840-4339-A321-2DCCEB150991}" destId="{B4BDA61E-1144-4989-B846-A37C1A25E718}" srcOrd="1" destOrd="0" parTransId="{026324C4-F146-438C-BA4C-79D01AB40B23}" sibTransId="{E6692FBA-A166-4A5F-B1C2-DB89535B8505}"/>
    <dgm:cxn modelId="{3F3931A9-11B0-408F-8570-82E64D5175D6}" type="presOf" srcId="{B4BDA61E-1144-4989-B846-A37C1A25E718}" destId="{98A5A94F-15BA-4CE6-A9EB-FC9662B2F46B}" srcOrd="1" destOrd="0" presId="urn:microsoft.com/office/officeart/2005/8/layout/pyramid3"/>
    <dgm:cxn modelId="{80EB1332-DC8E-49F1-BE0A-6C9F7F0DC3BD}" srcId="{F10D7ADC-3840-4339-A321-2DCCEB150991}" destId="{5FD69821-AE4A-4AE9-900A-20AFABB14D1B}" srcOrd="3" destOrd="0" parTransId="{C3FFD993-E8EB-4DE0-8934-0A90BC505858}" sibTransId="{C2E41BE7-15F1-482E-BEA5-0BBD4C066739}"/>
    <dgm:cxn modelId="{97D9F8FA-6C9B-404E-A63D-B26FD9691D44}" type="presOf" srcId="{7B4CB6A7-F417-4199-9CB9-C4EE9CA8F779}" destId="{603463F3-E562-4D1E-80F1-E26D6AB2B12D}" srcOrd="1" destOrd="0" presId="urn:microsoft.com/office/officeart/2005/8/layout/pyramid3"/>
    <dgm:cxn modelId="{0938213B-5E92-4C83-9103-671179CEAF0B}" type="presOf" srcId="{F10D7ADC-3840-4339-A321-2DCCEB150991}" destId="{AE67520E-8AB3-4A13-B77C-1AA1B830440D}" srcOrd="0" destOrd="0" presId="urn:microsoft.com/office/officeart/2005/8/layout/pyramid3"/>
    <dgm:cxn modelId="{E4068E25-EF76-4E43-A759-B09627B7D3C0}" type="presOf" srcId="{B4BDA61E-1144-4989-B846-A37C1A25E718}" destId="{138D7609-83F8-4774-B7C9-F673571E8970}" srcOrd="0" destOrd="0" presId="urn:microsoft.com/office/officeart/2005/8/layout/pyramid3"/>
    <dgm:cxn modelId="{3593E28D-EC4F-48E9-A1FE-5013802E06B2}" type="presOf" srcId="{F8B76A1E-8014-4D84-832F-EFE03BA7BDCF}" destId="{EBEEC869-1E37-4C65-95F4-8AB59486F290}" srcOrd="0" destOrd="0" presId="urn:microsoft.com/office/officeart/2005/8/layout/pyramid3"/>
    <dgm:cxn modelId="{8863345A-C408-49BF-8A04-1AA8AD3C4EB0}" type="presOf" srcId="{7B4CB6A7-F417-4199-9CB9-C4EE9CA8F779}" destId="{F36FEC1D-89FE-48F4-AC6E-AC08F249BF36}" srcOrd="0" destOrd="0" presId="urn:microsoft.com/office/officeart/2005/8/layout/pyramid3"/>
    <dgm:cxn modelId="{5A05893D-E0CB-48C2-A343-054C0EF1204C}" type="presOf" srcId="{5FD69821-AE4A-4AE9-900A-20AFABB14D1B}" destId="{89B50F7C-B2C5-4A42-B079-00E4B33690F5}" srcOrd="0" destOrd="0" presId="urn:microsoft.com/office/officeart/2005/8/layout/pyramid3"/>
    <dgm:cxn modelId="{C005A575-A0D8-4730-9F0F-1AD1848C18FA}" srcId="{F10D7ADC-3840-4339-A321-2DCCEB150991}" destId="{7B4CB6A7-F417-4199-9CB9-C4EE9CA8F779}" srcOrd="2" destOrd="0" parTransId="{2EBBC8EB-5934-49DA-A277-688B241B4051}" sibTransId="{1E9EBF57-F602-4B63-80D8-017017A53263}"/>
    <dgm:cxn modelId="{C7B8B100-D846-4B27-A9C8-30BC77B76319}" type="presOf" srcId="{5FD69821-AE4A-4AE9-900A-20AFABB14D1B}" destId="{6B94C8D8-E508-48FB-8B24-F5EFC25B0629}" srcOrd="1" destOrd="0" presId="urn:microsoft.com/office/officeart/2005/8/layout/pyramid3"/>
    <dgm:cxn modelId="{7BDF39E3-22C1-47A8-BEF7-B0F964904B55}" type="presParOf" srcId="{AE67520E-8AB3-4A13-B77C-1AA1B830440D}" destId="{90626ECE-BB3B-44DA-88D3-B6EF825096FD}" srcOrd="0" destOrd="0" presId="urn:microsoft.com/office/officeart/2005/8/layout/pyramid3"/>
    <dgm:cxn modelId="{6FC5125F-A69C-4701-AC7B-14F30CC88452}" type="presParOf" srcId="{90626ECE-BB3B-44DA-88D3-B6EF825096FD}" destId="{EBEEC869-1E37-4C65-95F4-8AB59486F290}" srcOrd="0" destOrd="0" presId="urn:microsoft.com/office/officeart/2005/8/layout/pyramid3"/>
    <dgm:cxn modelId="{EC1B3103-71F7-4F04-87A3-4630259C29C8}" type="presParOf" srcId="{90626ECE-BB3B-44DA-88D3-B6EF825096FD}" destId="{89E6AD44-26BB-4CCD-AB73-CE3FE6F2660C}" srcOrd="1" destOrd="0" presId="urn:microsoft.com/office/officeart/2005/8/layout/pyramid3"/>
    <dgm:cxn modelId="{03D29E67-1ECE-417E-9991-61343316593B}" type="presParOf" srcId="{AE67520E-8AB3-4A13-B77C-1AA1B830440D}" destId="{068649F2-E846-428E-B774-97CC2632F0A9}" srcOrd="1" destOrd="0" presId="urn:microsoft.com/office/officeart/2005/8/layout/pyramid3"/>
    <dgm:cxn modelId="{134FE451-CB8C-470C-AADF-779ACFA98114}" type="presParOf" srcId="{068649F2-E846-428E-B774-97CC2632F0A9}" destId="{138D7609-83F8-4774-B7C9-F673571E8970}" srcOrd="0" destOrd="0" presId="urn:microsoft.com/office/officeart/2005/8/layout/pyramid3"/>
    <dgm:cxn modelId="{2290ADA0-620F-4072-8287-7C6A2C057DEB}" type="presParOf" srcId="{068649F2-E846-428E-B774-97CC2632F0A9}" destId="{98A5A94F-15BA-4CE6-A9EB-FC9662B2F46B}" srcOrd="1" destOrd="0" presId="urn:microsoft.com/office/officeart/2005/8/layout/pyramid3"/>
    <dgm:cxn modelId="{7BDD9FA4-66AF-4939-B279-0236DC05F1E6}" type="presParOf" srcId="{AE67520E-8AB3-4A13-B77C-1AA1B830440D}" destId="{770EBD25-5F40-419B-B96A-C6671A7388AB}" srcOrd="2" destOrd="0" presId="urn:microsoft.com/office/officeart/2005/8/layout/pyramid3"/>
    <dgm:cxn modelId="{EF5DC6A6-B090-4CC9-AD3E-C99748570481}" type="presParOf" srcId="{770EBD25-5F40-419B-B96A-C6671A7388AB}" destId="{F36FEC1D-89FE-48F4-AC6E-AC08F249BF36}" srcOrd="0" destOrd="0" presId="urn:microsoft.com/office/officeart/2005/8/layout/pyramid3"/>
    <dgm:cxn modelId="{79BF135E-2A38-4863-A17E-2BD6D3B20564}" type="presParOf" srcId="{770EBD25-5F40-419B-B96A-C6671A7388AB}" destId="{603463F3-E562-4D1E-80F1-E26D6AB2B12D}" srcOrd="1" destOrd="0" presId="urn:microsoft.com/office/officeart/2005/8/layout/pyramid3"/>
    <dgm:cxn modelId="{B5909642-D8A0-4631-B8A4-54A857CB2FF8}" type="presParOf" srcId="{AE67520E-8AB3-4A13-B77C-1AA1B830440D}" destId="{67E4E2C5-5373-452D-B90F-35D0CF4D9B3D}" srcOrd="3" destOrd="0" presId="urn:microsoft.com/office/officeart/2005/8/layout/pyramid3"/>
    <dgm:cxn modelId="{80783874-3664-4477-9F33-6461E89FF0AE}" type="presParOf" srcId="{67E4E2C5-5373-452D-B90F-35D0CF4D9B3D}" destId="{89B50F7C-B2C5-4A42-B079-00E4B33690F5}" srcOrd="0" destOrd="0" presId="urn:microsoft.com/office/officeart/2005/8/layout/pyramid3"/>
    <dgm:cxn modelId="{71C863C6-B214-499E-A9CC-2112CCDACEF6}" type="presParOf" srcId="{67E4E2C5-5373-452D-B90F-35D0CF4D9B3D}" destId="{6B94C8D8-E508-48FB-8B24-F5EFC25B0629}"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6D5EAA-4D99-4DD9-A0A7-EAD406CC82E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C91E26D6-0333-4C6C-A67A-71F282854C4B}">
      <dgm:prSet phldrT="[Text]"/>
      <dgm:spPr/>
      <dgm:t>
        <a:bodyPr/>
        <a:lstStyle/>
        <a:p>
          <a:r>
            <a:rPr lang="en-US" dirty="0"/>
            <a:t>God</a:t>
          </a:r>
        </a:p>
      </dgm:t>
    </dgm:pt>
    <dgm:pt modelId="{0201FC0F-F6D7-4686-8B6E-1CBC9F967F64}" type="parTrans" cxnId="{8A0F19B6-C1D7-4695-BCF6-3505897E95F1}">
      <dgm:prSet/>
      <dgm:spPr/>
      <dgm:t>
        <a:bodyPr/>
        <a:lstStyle/>
        <a:p>
          <a:endParaRPr lang="en-US"/>
        </a:p>
      </dgm:t>
    </dgm:pt>
    <dgm:pt modelId="{4D84EB8F-DA8E-4DCE-91EC-559B4B913587}" type="sibTrans" cxnId="{8A0F19B6-C1D7-4695-BCF6-3505897E95F1}">
      <dgm:prSet/>
      <dgm:spPr/>
      <dgm:t>
        <a:bodyPr/>
        <a:lstStyle/>
        <a:p>
          <a:endParaRPr lang="en-US"/>
        </a:p>
      </dgm:t>
    </dgm:pt>
    <dgm:pt modelId="{1C04C722-EC16-4FE2-A72A-BDAAA12A86B2}">
      <dgm:prSet phldrT="[Text]"/>
      <dgm:spPr/>
      <dgm:t>
        <a:bodyPr/>
        <a:lstStyle/>
        <a:p>
          <a:r>
            <a:rPr lang="en-US" dirty="0"/>
            <a:t>God is the main character of the Bible.</a:t>
          </a:r>
        </a:p>
      </dgm:t>
    </dgm:pt>
    <dgm:pt modelId="{F6C3EAEA-9B88-483E-91CA-572156C3C2E9}" type="parTrans" cxnId="{1F86B05D-44C9-42FD-9D84-86D7957315C7}">
      <dgm:prSet/>
      <dgm:spPr/>
      <dgm:t>
        <a:bodyPr/>
        <a:lstStyle/>
        <a:p>
          <a:endParaRPr lang="en-US"/>
        </a:p>
      </dgm:t>
    </dgm:pt>
    <dgm:pt modelId="{8479A0F6-0B60-4B6F-ADD9-995C434C65B4}" type="sibTrans" cxnId="{1F86B05D-44C9-42FD-9D84-86D7957315C7}">
      <dgm:prSet/>
      <dgm:spPr/>
      <dgm:t>
        <a:bodyPr/>
        <a:lstStyle/>
        <a:p>
          <a:endParaRPr lang="en-US"/>
        </a:p>
      </dgm:t>
    </dgm:pt>
    <dgm:pt modelId="{0E397A27-D081-4D8A-80D3-523304B86A8B}">
      <dgm:prSet phldrT="[Text]"/>
      <dgm:spPr/>
      <dgm:t>
        <a:bodyPr/>
        <a:lstStyle/>
        <a:p>
          <a:r>
            <a:rPr lang="en-US" dirty="0"/>
            <a:t>Covenant</a:t>
          </a:r>
        </a:p>
      </dgm:t>
    </dgm:pt>
    <dgm:pt modelId="{0193C051-4ECA-49A7-95D7-102F65645020}" type="parTrans" cxnId="{143A41DD-996E-451D-B977-FDC92370ABE8}">
      <dgm:prSet/>
      <dgm:spPr/>
      <dgm:t>
        <a:bodyPr/>
        <a:lstStyle/>
        <a:p>
          <a:endParaRPr lang="en-US"/>
        </a:p>
      </dgm:t>
    </dgm:pt>
    <dgm:pt modelId="{1BFB884A-08BE-4605-BC1C-BF09E30E096E}" type="sibTrans" cxnId="{143A41DD-996E-451D-B977-FDC92370ABE8}">
      <dgm:prSet/>
      <dgm:spPr/>
      <dgm:t>
        <a:bodyPr/>
        <a:lstStyle/>
        <a:p>
          <a:endParaRPr lang="en-US"/>
        </a:p>
      </dgm:t>
    </dgm:pt>
    <dgm:pt modelId="{B3E6BB20-FA72-4ECD-A93F-6AD1F9A22A1B}">
      <dgm:prSet phldrT="[Text]"/>
      <dgm:spPr/>
      <dgm:t>
        <a:bodyPr/>
        <a:lstStyle/>
        <a:p>
          <a:r>
            <a:rPr lang="en-US" dirty="0"/>
            <a:t>God is relating to His people through covenants.</a:t>
          </a:r>
        </a:p>
      </dgm:t>
    </dgm:pt>
    <dgm:pt modelId="{73A3B603-5BCA-4AE2-B9A5-2FE12B7F39BE}" type="parTrans" cxnId="{48F02614-9880-48C9-8D5E-F582E010537D}">
      <dgm:prSet/>
      <dgm:spPr/>
      <dgm:t>
        <a:bodyPr/>
        <a:lstStyle/>
        <a:p>
          <a:endParaRPr lang="en-US"/>
        </a:p>
      </dgm:t>
    </dgm:pt>
    <dgm:pt modelId="{1AC5F8FB-95D1-4D1E-976E-1533212AA19B}" type="sibTrans" cxnId="{48F02614-9880-48C9-8D5E-F582E010537D}">
      <dgm:prSet/>
      <dgm:spPr/>
      <dgm:t>
        <a:bodyPr/>
        <a:lstStyle/>
        <a:p>
          <a:endParaRPr lang="en-US"/>
        </a:p>
      </dgm:t>
    </dgm:pt>
    <dgm:pt modelId="{E32BDD8B-4EA8-4317-A255-E40EB122B6AB}">
      <dgm:prSet phldrT="[Text]"/>
      <dgm:spPr/>
      <dgm:t>
        <a:bodyPr/>
        <a:lstStyle/>
        <a:p>
          <a:r>
            <a:rPr lang="en-US" dirty="0"/>
            <a:t>Christ</a:t>
          </a:r>
        </a:p>
      </dgm:t>
    </dgm:pt>
    <dgm:pt modelId="{6671710E-E195-4FF0-86B8-25E1130D456A}" type="parTrans" cxnId="{1FDFFF55-5E7B-448A-9B72-028EC5F9656A}">
      <dgm:prSet/>
      <dgm:spPr/>
      <dgm:t>
        <a:bodyPr/>
        <a:lstStyle/>
        <a:p>
          <a:endParaRPr lang="en-US"/>
        </a:p>
      </dgm:t>
    </dgm:pt>
    <dgm:pt modelId="{A2DDB514-8AA6-490B-8E8B-43D3CD544EC2}" type="sibTrans" cxnId="{1FDFFF55-5E7B-448A-9B72-028EC5F9656A}">
      <dgm:prSet/>
      <dgm:spPr/>
      <dgm:t>
        <a:bodyPr/>
        <a:lstStyle/>
        <a:p>
          <a:endParaRPr lang="en-US"/>
        </a:p>
      </dgm:t>
    </dgm:pt>
    <dgm:pt modelId="{32EED6DA-75B2-4A01-9048-7C668F23BEF7}">
      <dgm:prSet phldrT="[Text]"/>
      <dgm:spPr/>
      <dgm:t>
        <a:bodyPr/>
        <a:lstStyle/>
        <a:p>
          <a:r>
            <a:rPr lang="en-US" dirty="0"/>
            <a:t>The covenants all culminate in Jesus Christ.</a:t>
          </a:r>
        </a:p>
      </dgm:t>
    </dgm:pt>
    <dgm:pt modelId="{6D3529C3-95BA-4243-8724-96A93B5F009F}" type="parTrans" cxnId="{CE3DEFE7-6CB2-46D3-8297-8F27B6FA3FC8}">
      <dgm:prSet/>
      <dgm:spPr/>
      <dgm:t>
        <a:bodyPr/>
        <a:lstStyle/>
        <a:p>
          <a:endParaRPr lang="en-US"/>
        </a:p>
      </dgm:t>
    </dgm:pt>
    <dgm:pt modelId="{D42734E0-4A38-45F8-82BA-BB7161526547}" type="sibTrans" cxnId="{CE3DEFE7-6CB2-46D3-8297-8F27B6FA3FC8}">
      <dgm:prSet/>
      <dgm:spPr/>
      <dgm:t>
        <a:bodyPr/>
        <a:lstStyle/>
        <a:p>
          <a:endParaRPr lang="en-US"/>
        </a:p>
      </dgm:t>
    </dgm:pt>
    <dgm:pt modelId="{FD2E0652-09AE-4621-ADC0-A225BAEB254B}">
      <dgm:prSet/>
      <dgm:spPr/>
      <dgm:t>
        <a:bodyPr/>
        <a:lstStyle/>
        <a:p>
          <a:r>
            <a:rPr lang="en-US" dirty="0"/>
            <a:t>Kingdom</a:t>
          </a:r>
        </a:p>
      </dgm:t>
    </dgm:pt>
    <dgm:pt modelId="{8E74BD1E-C191-4036-9901-41C6D95DA457}" type="parTrans" cxnId="{0E161F4F-E3C8-49FD-92E5-2D1021BA6942}">
      <dgm:prSet/>
      <dgm:spPr/>
      <dgm:t>
        <a:bodyPr/>
        <a:lstStyle/>
        <a:p>
          <a:endParaRPr lang="en-US"/>
        </a:p>
      </dgm:t>
    </dgm:pt>
    <dgm:pt modelId="{04D09423-072C-42A3-BD80-4BA9261BFA11}" type="sibTrans" cxnId="{0E161F4F-E3C8-49FD-92E5-2D1021BA6942}">
      <dgm:prSet/>
      <dgm:spPr/>
      <dgm:t>
        <a:bodyPr/>
        <a:lstStyle/>
        <a:p>
          <a:endParaRPr lang="en-US"/>
        </a:p>
      </dgm:t>
    </dgm:pt>
    <dgm:pt modelId="{968902FA-27EA-40FD-8A71-00A185590C52}">
      <dgm:prSet/>
      <dgm:spPr/>
      <dgm:t>
        <a:bodyPr/>
        <a:lstStyle/>
        <a:p>
          <a:r>
            <a:rPr lang="en-US" dirty="0"/>
            <a:t>Glory</a:t>
          </a:r>
        </a:p>
      </dgm:t>
    </dgm:pt>
    <dgm:pt modelId="{712654C0-B25D-4EA3-85A0-9248D04693A6}" type="parTrans" cxnId="{0D7D2AC8-8F95-453C-A8FC-BD693D94D4FF}">
      <dgm:prSet/>
      <dgm:spPr/>
      <dgm:t>
        <a:bodyPr/>
        <a:lstStyle/>
        <a:p>
          <a:endParaRPr lang="en-US"/>
        </a:p>
      </dgm:t>
    </dgm:pt>
    <dgm:pt modelId="{B6874526-218F-47BC-8F04-4CF1F9ACE9D7}" type="sibTrans" cxnId="{0D7D2AC8-8F95-453C-A8FC-BD693D94D4FF}">
      <dgm:prSet/>
      <dgm:spPr/>
      <dgm:t>
        <a:bodyPr/>
        <a:lstStyle/>
        <a:p>
          <a:endParaRPr lang="en-US"/>
        </a:p>
      </dgm:t>
    </dgm:pt>
    <dgm:pt modelId="{1DDBDE3F-8457-4660-99F0-02D21CF37D14}">
      <dgm:prSet/>
      <dgm:spPr/>
      <dgm:t>
        <a:bodyPr/>
        <a:lstStyle/>
        <a:p>
          <a:r>
            <a:rPr lang="en-US" dirty="0"/>
            <a:t>God is glorious and is displaying His glory to the universe.</a:t>
          </a:r>
        </a:p>
      </dgm:t>
    </dgm:pt>
    <dgm:pt modelId="{C5A80B12-94C4-40C4-B756-5EA16E506D77}" type="parTrans" cxnId="{CCEFC41E-49B0-480E-AC94-E292BA6BB9BC}">
      <dgm:prSet/>
      <dgm:spPr/>
      <dgm:t>
        <a:bodyPr/>
        <a:lstStyle/>
        <a:p>
          <a:endParaRPr lang="en-US"/>
        </a:p>
      </dgm:t>
    </dgm:pt>
    <dgm:pt modelId="{997029E3-993F-4CE0-9BF0-6364B423F4DB}" type="sibTrans" cxnId="{CCEFC41E-49B0-480E-AC94-E292BA6BB9BC}">
      <dgm:prSet/>
      <dgm:spPr/>
      <dgm:t>
        <a:bodyPr/>
        <a:lstStyle/>
        <a:p>
          <a:endParaRPr lang="en-US"/>
        </a:p>
      </dgm:t>
    </dgm:pt>
    <dgm:pt modelId="{02699EEC-638D-49A2-AE4E-F745109A9C22}">
      <dgm:prSet/>
      <dgm:spPr/>
      <dgm:t>
        <a:bodyPr/>
        <a:lstStyle/>
        <a:p>
          <a:r>
            <a:rPr lang="en-US" dirty="0"/>
            <a:t>God is establishing a kingdom.	</a:t>
          </a:r>
        </a:p>
      </dgm:t>
    </dgm:pt>
    <dgm:pt modelId="{848FAE00-CEFA-4175-9464-3221A7AB6796}" type="parTrans" cxnId="{70D7E39A-33D3-4AF3-B33C-FB4A77F18F63}">
      <dgm:prSet/>
      <dgm:spPr/>
      <dgm:t>
        <a:bodyPr/>
        <a:lstStyle/>
        <a:p>
          <a:endParaRPr lang="en-US"/>
        </a:p>
      </dgm:t>
    </dgm:pt>
    <dgm:pt modelId="{11F2FEA3-89DA-44E9-B8D2-CF28A619450F}" type="sibTrans" cxnId="{70D7E39A-33D3-4AF3-B33C-FB4A77F18F63}">
      <dgm:prSet/>
      <dgm:spPr/>
      <dgm:t>
        <a:bodyPr/>
        <a:lstStyle/>
        <a:p>
          <a:endParaRPr lang="en-US"/>
        </a:p>
      </dgm:t>
    </dgm:pt>
    <dgm:pt modelId="{2298691E-F5ED-4B84-8ABA-4F0B9C0D5E0E}" type="pres">
      <dgm:prSet presAssocID="{6B6D5EAA-4D99-4DD9-A0A7-EAD406CC82E0}" presName="linearFlow" presStyleCnt="0">
        <dgm:presLayoutVars>
          <dgm:dir/>
          <dgm:animLvl val="lvl"/>
          <dgm:resizeHandles val="exact"/>
        </dgm:presLayoutVars>
      </dgm:prSet>
      <dgm:spPr/>
      <dgm:t>
        <a:bodyPr/>
        <a:lstStyle/>
        <a:p>
          <a:endParaRPr lang="en-US"/>
        </a:p>
      </dgm:t>
    </dgm:pt>
    <dgm:pt modelId="{E46500C5-506D-4E8E-9E20-02A39E17372B}" type="pres">
      <dgm:prSet presAssocID="{C91E26D6-0333-4C6C-A67A-71F282854C4B}" presName="composite" presStyleCnt="0"/>
      <dgm:spPr/>
    </dgm:pt>
    <dgm:pt modelId="{205F61BC-6730-400D-BF75-A41A5A8E53DD}" type="pres">
      <dgm:prSet presAssocID="{C91E26D6-0333-4C6C-A67A-71F282854C4B}" presName="parentText" presStyleLbl="alignNode1" presStyleIdx="0" presStyleCnt="5">
        <dgm:presLayoutVars>
          <dgm:chMax val="1"/>
          <dgm:bulletEnabled val="1"/>
        </dgm:presLayoutVars>
      </dgm:prSet>
      <dgm:spPr/>
      <dgm:t>
        <a:bodyPr/>
        <a:lstStyle/>
        <a:p>
          <a:endParaRPr lang="en-US"/>
        </a:p>
      </dgm:t>
    </dgm:pt>
    <dgm:pt modelId="{1B2ACC7B-F448-41F5-94EF-5C948A9FE3C6}" type="pres">
      <dgm:prSet presAssocID="{C91E26D6-0333-4C6C-A67A-71F282854C4B}" presName="descendantText" presStyleLbl="alignAcc1" presStyleIdx="0" presStyleCnt="5">
        <dgm:presLayoutVars>
          <dgm:bulletEnabled val="1"/>
        </dgm:presLayoutVars>
      </dgm:prSet>
      <dgm:spPr/>
      <dgm:t>
        <a:bodyPr/>
        <a:lstStyle/>
        <a:p>
          <a:endParaRPr lang="en-US"/>
        </a:p>
      </dgm:t>
    </dgm:pt>
    <dgm:pt modelId="{EEE70AFE-0BF3-4AFD-9154-A188EF4674FE}" type="pres">
      <dgm:prSet presAssocID="{4D84EB8F-DA8E-4DCE-91EC-559B4B913587}" presName="sp" presStyleCnt="0"/>
      <dgm:spPr/>
    </dgm:pt>
    <dgm:pt modelId="{7FD40E5A-2CA7-4E6C-AEF3-022E21B899D3}" type="pres">
      <dgm:prSet presAssocID="{968902FA-27EA-40FD-8A71-00A185590C52}" presName="composite" presStyleCnt="0"/>
      <dgm:spPr/>
    </dgm:pt>
    <dgm:pt modelId="{647705DE-6C81-47BA-A372-1E4669D78C3D}" type="pres">
      <dgm:prSet presAssocID="{968902FA-27EA-40FD-8A71-00A185590C52}" presName="parentText" presStyleLbl="alignNode1" presStyleIdx="1" presStyleCnt="5">
        <dgm:presLayoutVars>
          <dgm:chMax val="1"/>
          <dgm:bulletEnabled val="1"/>
        </dgm:presLayoutVars>
      </dgm:prSet>
      <dgm:spPr/>
      <dgm:t>
        <a:bodyPr/>
        <a:lstStyle/>
        <a:p>
          <a:endParaRPr lang="en-US"/>
        </a:p>
      </dgm:t>
    </dgm:pt>
    <dgm:pt modelId="{A8CB67F0-17D1-475C-989C-8FD1DE712C8D}" type="pres">
      <dgm:prSet presAssocID="{968902FA-27EA-40FD-8A71-00A185590C52}" presName="descendantText" presStyleLbl="alignAcc1" presStyleIdx="1" presStyleCnt="5">
        <dgm:presLayoutVars>
          <dgm:bulletEnabled val="1"/>
        </dgm:presLayoutVars>
      </dgm:prSet>
      <dgm:spPr/>
      <dgm:t>
        <a:bodyPr/>
        <a:lstStyle/>
        <a:p>
          <a:endParaRPr lang="en-US"/>
        </a:p>
      </dgm:t>
    </dgm:pt>
    <dgm:pt modelId="{06046D6E-8CA2-4D8B-A1BE-45E5083D9208}" type="pres">
      <dgm:prSet presAssocID="{B6874526-218F-47BC-8F04-4CF1F9ACE9D7}" presName="sp" presStyleCnt="0"/>
      <dgm:spPr/>
    </dgm:pt>
    <dgm:pt modelId="{410B3895-0E59-4803-A0CF-7EB46969694E}" type="pres">
      <dgm:prSet presAssocID="{FD2E0652-09AE-4621-ADC0-A225BAEB254B}" presName="composite" presStyleCnt="0"/>
      <dgm:spPr/>
    </dgm:pt>
    <dgm:pt modelId="{976FEEC6-005F-46DE-8787-3F2E1640B850}" type="pres">
      <dgm:prSet presAssocID="{FD2E0652-09AE-4621-ADC0-A225BAEB254B}" presName="parentText" presStyleLbl="alignNode1" presStyleIdx="2" presStyleCnt="5">
        <dgm:presLayoutVars>
          <dgm:chMax val="1"/>
          <dgm:bulletEnabled val="1"/>
        </dgm:presLayoutVars>
      </dgm:prSet>
      <dgm:spPr/>
      <dgm:t>
        <a:bodyPr/>
        <a:lstStyle/>
        <a:p>
          <a:endParaRPr lang="en-US"/>
        </a:p>
      </dgm:t>
    </dgm:pt>
    <dgm:pt modelId="{09A8DF93-26BC-4C8B-898D-AEA44872FE0E}" type="pres">
      <dgm:prSet presAssocID="{FD2E0652-09AE-4621-ADC0-A225BAEB254B}" presName="descendantText" presStyleLbl="alignAcc1" presStyleIdx="2" presStyleCnt="5">
        <dgm:presLayoutVars>
          <dgm:bulletEnabled val="1"/>
        </dgm:presLayoutVars>
      </dgm:prSet>
      <dgm:spPr/>
      <dgm:t>
        <a:bodyPr/>
        <a:lstStyle/>
        <a:p>
          <a:endParaRPr lang="en-US"/>
        </a:p>
      </dgm:t>
    </dgm:pt>
    <dgm:pt modelId="{7DFBA8EB-BF1A-47EE-AFB7-9C2977A98E46}" type="pres">
      <dgm:prSet presAssocID="{04D09423-072C-42A3-BD80-4BA9261BFA11}" presName="sp" presStyleCnt="0"/>
      <dgm:spPr/>
    </dgm:pt>
    <dgm:pt modelId="{626B2019-F001-4BF3-83BB-B5CE67E417CA}" type="pres">
      <dgm:prSet presAssocID="{0E397A27-D081-4D8A-80D3-523304B86A8B}" presName="composite" presStyleCnt="0"/>
      <dgm:spPr/>
    </dgm:pt>
    <dgm:pt modelId="{6AC8C44A-C30C-4A84-8E4F-1AE8B1FEAC0C}" type="pres">
      <dgm:prSet presAssocID="{0E397A27-D081-4D8A-80D3-523304B86A8B}" presName="parentText" presStyleLbl="alignNode1" presStyleIdx="3" presStyleCnt="5">
        <dgm:presLayoutVars>
          <dgm:chMax val="1"/>
          <dgm:bulletEnabled val="1"/>
        </dgm:presLayoutVars>
      </dgm:prSet>
      <dgm:spPr/>
      <dgm:t>
        <a:bodyPr/>
        <a:lstStyle/>
        <a:p>
          <a:endParaRPr lang="en-US"/>
        </a:p>
      </dgm:t>
    </dgm:pt>
    <dgm:pt modelId="{3F56A6F8-192B-4A83-89CF-E65904B83EB9}" type="pres">
      <dgm:prSet presAssocID="{0E397A27-D081-4D8A-80D3-523304B86A8B}" presName="descendantText" presStyleLbl="alignAcc1" presStyleIdx="3" presStyleCnt="5">
        <dgm:presLayoutVars>
          <dgm:bulletEnabled val="1"/>
        </dgm:presLayoutVars>
      </dgm:prSet>
      <dgm:spPr/>
      <dgm:t>
        <a:bodyPr/>
        <a:lstStyle/>
        <a:p>
          <a:endParaRPr lang="en-US"/>
        </a:p>
      </dgm:t>
    </dgm:pt>
    <dgm:pt modelId="{04926826-6F08-4F0A-A811-5EEF82F4DE3E}" type="pres">
      <dgm:prSet presAssocID="{1BFB884A-08BE-4605-BC1C-BF09E30E096E}" presName="sp" presStyleCnt="0"/>
      <dgm:spPr/>
    </dgm:pt>
    <dgm:pt modelId="{76C82615-F9BC-44DB-9ED0-FDE6E5BFB500}" type="pres">
      <dgm:prSet presAssocID="{E32BDD8B-4EA8-4317-A255-E40EB122B6AB}" presName="composite" presStyleCnt="0"/>
      <dgm:spPr/>
    </dgm:pt>
    <dgm:pt modelId="{21777129-EAFD-41B9-96E4-3EC0677711C2}" type="pres">
      <dgm:prSet presAssocID="{E32BDD8B-4EA8-4317-A255-E40EB122B6AB}" presName="parentText" presStyleLbl="alignNode1" presStyleIdx="4" presStyleCnt="5">
        <dgm:presLayoutVars>
          <dgm:chMax val="1"/>
          <dgm:bulletEnabled val="1"/>
        </dgm:presLayoutVars>
      </dgm:prSet>
      <dgm:spPr/>
      <dgm:t>
        <a:bodyPr/>
        <a:lstStyle/>
        <a:p>
          <a:endParaRPr lang="en-US"/>
        </a:p>
      </dgm:t>
    </dgm:pt>
    <dgm:pt modelId="{F5D782E9-C823-437F-AF8B-F03611755BD7}" type="pres">
      <dgm:prSet presAssocID="{E32BDD8B-4EA8-4317-A255-E40EB122B6AB}" presName="descendantText" presStyleLbl="alignAcc1" presStyleIdx="4" presStyleCnt="5">
        <dgm:presLayoutVars>
          <dgm:bulletEnabled val="1"/>
        </dgm:presLayoutVars>
      </dgm:prSet>
      <dgm:spPr/>
      <dgm:t>
        <a:bodyPr/>
        <a:lstStyle/>
        <a:p>
          <a:endParaRPr lang="en-US"/>
        </a:p>
      </dgm:t>
    </dgm:pt>
  </dgm:ptLst>
  <dgm:cxnLst>
    <dgm:cxn modelId="{1FDFFF55-5E7B-448A-9B72-028EC5F9656A}" srcId="{6B6D5EAA-4D99-4DD9-A0A7-EAD406CC82E0}" destId="{E32BDD8B-4EA8-4317-A255-E40EB122B6AB}" srcOrd="4" destOrd="0" parTransId="{6671710E-E195-4FF0-86B8-25E1130D456A}" sibTransId="{A2DDB514-8AA6-490B-8E8B-43D3CD544EC2}"/>
    <dgm:cxn modelId="{68009EFB-63BE-440C-8BE0-D311C2E39349}" type="presOf" srcId="{B3E6BB20-FA72-4ECD-A93F-6AD1F9A22A1B}" destId="{3F56A6F8-192B-4A83-89CF-E65904B83EB9}" srcOrd="0" destOrd="0" presId="urn:microsoft.com/office/officeart/2005/8/layout/chevron2"/>
    <dgm:cxn modelId="{70D7E39A-33D3-4AF3-B33C-FB4A77F18F63}" srcId="{FD2E0652-09AE-4621-ADC0-A225BAEB254B}" destId="{02699EEC-638D-49A2-AE4E-F745109A9C22}" srcOrd="0" destOrd="0" parTransId="{848FAE00-CEFA-4175-9464-3221A7AB6796}" sibTransId="{11F2FEA3-89DA-44E9-B8D2-CF28A619450F}"/>
    <dgm:cxn modelId="{7BA75E2C-E926-4716-9559-8E3B18B4B444}" type="presOf" srcId="{C91E26D6-0333-4C6C-A67A-71F282854C4B}" destId="{205F61BC-6730-400D-BF75-A41A5A8E53DD}" srcOrd="0" destOrd="0" presId="urn:microsoft.com/office/officeart/2005/8/layout/chevron2"/>
    <dgm:cxn modelId="{7E80EFAF-E1B9-4B0F-B0F5-B1E2952AD963}" type="presOf" srcId="{32EED6DA-75B2-4A01-9048-7C668F23BEF7}" destId="{F5D782E9-C823-437F-AF8B-F03611755BD7}" srcOrd="0" destOrd="0" presId="urn:microsoft.com/office/officeart/2005/8/layout/chevron2"/>
    <dgm:cxn modelId="{E30BF6B0-7831-4347-85A7-B946F1982CC2}" type="presOf" srcId="{02699EEC-638D-49A2-AE4E-F745109A9C22}" destId="{09A8DF93-26BC-4C8B-898D-AEA44872FE0E}" srcOrd="0" destOrd="0" presId="urn:microsoft.com/office/officeart/2005/8/layout/chevron2"/>
    <dgm:cxn modelId="{0135B7E2-6FE2-4111-88D5-C4698418D5B6}" type="presOf" srcId="{1DDBDE3F-8457-4660-99F0-02D21CF37D14}" destId="{A8CB67F0-17D1-475C-989C-8FD1DE712C8D}" srcOrd="0" destOrd="0" presId="urn:microsoft.com/office/officeart/2005/8/layout/chevron2"/>
    <dgm:cxn modelId="{52FC32CB-B26C-4F0F-B84E-7356BBD7D2B3}" type="presOf" srcId="{968902FA-27EA-40FD-8A71-00A185590C52}" destId="{647705DE-6C81-47BA-A372-1E4669D78C3D}" srcOrd="0" destOrd="0" presId="urn:microsoft.com/office/officeart/2005/8/layout/chevron2"/>
    <dgm:cxn modelId="{C46E53F4-8EFB-4F53-BF36-AC31583EC7F6}" type="presOf" srcId="{1C04C722-EC16-4FE2-A72A-BDAAA12A86B2}" destId="{1B2ACC7B-F448-41F5-94EF-5C948A9FE3C6}" srcOrd="0" destOrd="0" presId="urn:microsoft.com/office/officeart/2005/8/layout/chevron2"/>
    <dgm:cxn modelId="{CE3DEFE7-6CB2-46D3-8297-8F27B6FA3FC8}" srcId="{E32BDD8B-4EA8-4317-A255-E40EB122B6AB}" destId="{32EED6DA-75B2-4A01-9048-7C668F23BEF7}" srcOrd="0" destOrd="0" parTransId="{6D3529C3-95BA-4243-8724-96A93B5F009F}" sibTransId="{D42734E0-4A38-45F8-82BA-BB7161526547}"/>
    <dgm:cxn modelId="{0874E600-58B5-4AC0-8B6E-A8A4193F5718}" type="presOf" srcId="{FD2E0652-09AE-4621-ADC0-A225BAEB254B}" destId="{976FEEC6-005F-46DE-8787-3F2E1640B850}" srcOrd="0" destOrd="0" presId="urn:microsoft.com/office/officeart/2005/8/layout/chevron2"/>
    <dgm:cxn modelId="{48F02614-9880-48C9-8D5E-F582E010537D}" srcId="{0E397A27-D081-4D8A-80D3-523304B86A8B}" destId="{B3E6BB20-FA72-4ECD-A93F-6AD1F9A22A1B}" srcOrd="0" destOrd="0" parTransId="{73A3B603-5BCA-4AE2-B9A5-2FE12B7F39BE}" sibTransId="{1AC5F8FB-95D1-4D1E-976E-1533212AA19B}"/>
    <dgm:cxn modelId="{1F86B05D-44C9-42FD-9D84-86D7957315C7}" srcId="{C91E26D6-0333-4C6C-A67A-71F282854C4B}" destId="{1C04C722-EC16-4FE2-A72A-BDAAA12A86B2}" srcOrd="0" destOrd="0" parTransId="{F6C3EAEA-9B88-483E-91CA-572156C3C2E9}" sibTransId="{8479A0F6-0B60-4B6F-ADD9-995C434C65B4}"/>
    <dgm:cxn modelId="{F8119101-A43E-4DA5-958B-FEBD979892F7}" type="presOf" srcId="{0E397A27-D081-4D8A-80D3-523304B86A8B}" destId="{6AC8C44A-C30C-4A84-8E4F-1AE8B1FEAC0C}" srcOrd="0" destOrd="0" presId="urn:microsoft.com/office/officeart/2005/8/layout/chevron2"/>
    <dgm:cxn modelId="{88D41FA3-8630-444F-A9E7-9C4E34725875}" type="presOf" srcId="{E32BDD8B-4EA8-4317-A255-E40EB122B6AB}" destId="{21777129-EAFD-41B9-96E4-3EC0677711C2}" srcOrd="0" destOrd="0" presId="urn:microsoft.com/office/officeart/2005/8/layout/chevron2"/>
    <dgm:cxn modelId="{8A0F19B6-C1D7-4695-BCF6-3505897E95F1}" srcId="{6B6D5EAA-4D99-4DD9-A0A7-EAD406CC82E0}" destId="{C91E26D6-0333-4C6C-A67A-71F282854C4B}" srcOrd="0" destOrd="0" parTransId="{0201FC0F-F6D7-4686-8B6E-1CBC9F967F64}" sibTransId="{4D84EB8F-DA8E-4DCE-91EC-559B4B913587}"/>
    <dgm:cxn modelId="{143A41DD-996E-451D-B977-FDC92370ABE8}" srcId="{6B6D5EAA-4D99-4DD9-A0A7-EAD406CC82E0}" destId="{0E397A27-D081-4D8A-80D3-523304B86A8B}" srcOrd="3" destOrd="0" parTransId="{0193C051-4ECA-49A7-95D7-102F65645020}" sibTransId="{1BFB884A-08BE-4605-BC1C-BF09E30E096E}"/>
    <dgm:cxn modelId="{0E161F4F-E3C8-49FD-92E5-2D1021BA6942}" srcId="{6B6D5EAA-4D99-4DD9-A0A7-EAD406CC82E0}" destId="{FD2E0652-09AE-4621-ADC0-A225BAEB254B}" srcOrd="2" destOrd="0" parTransId="{8E74BD1E-C191-4036-9901-41C6D95DA457}" sibTransId="{04D09423-072C-42A3-BD80-4BA9261BFA11}"/>
    <dgm:cxn modelId="{CCEFC41E-49B0-480E-AC94-E292BA6BB9BC}" srcId="{968902FA-27EA-40FD-8A71-00A185590C52}" destId="{1DDBDE3F-8457-4660-99F0-02D21CF37D14}" srcOrd="0" destOrd="0" parTransId="{C5A80B12-94C4-40C4-B756-5EA16E506D77}" sibTransId="{997029E3-993F-4CE0-9BF0-6364B423F4DB}"/>
    <dgm:cxn modelId="{0D7D2AC8-8F95-453C-A8FC-BD693D94D4FF}" srcId="{6B6D5EAA-4D99-4DD9-A0A7-EAD406CC82E0}" destId="{968902FA-27EA-40FD-8A71-00A185590C52}" srcOrd="1" destOrd="0" parTransId="{712654C0-B25D-4EA3-85A0-9248D04693A6}" sibTransId="{B6874526-218F-47BC-8F04-4CF1F9ACE9D7}"/>
    <dgm:cxn modelId="{97CE59D7-7D3B-46FF-B10F-590CAC3E91BC}" type="presOf" srcId="{6B6D5EAA-4D99-4DD9-A0A7-EAD406CC82E0}" destId="{2298691E-F5ED-4B84-8ABA-4F0B9C0D5E0E}" srcOrd="0" destOrd="0" presId="urn:microsoft.com/office/officeart/2005/8/layout/chevron2"/>
    <dgm:cxn modelId="{5ACB19FE-1B0E-410E-93DE-C7636301CFCD}" type="presParOf" srcId="{2298691E-F5ED-4B84-8ABA-4F0B9C0D5E0E}" destId="{E46500C5-506D-4E8E-9E20-02A39E17372B}" srcOrd="0" destOrd="0" presId="urn:microsoft.com/office/officeart/2005/8/layout/chevron2"/>
    <dgm:cxn modelId="{0E248054-A54E-47AA-BB0A-3D7D77438524}" type="presParOf" srcId="{E46500C5-506D-4E8E-9E20-02A39E17372B}" destId="{205F61BC-6730-400D-BF75-A41A5A8E53DD}" srcOrd="0" destOrd="0" presId="urn:microsoft.com/office/officeart/2005/8/layout/chevron2"/>
    <dgm:cxn modelId="{CB9C90DB-E8BC-47D8-8904-BFD0DE7E5085}" type="presParOf" srcId="{E46500C5-506D-4E8E-9E20-02A39E17372B}" destId="{1B2ACC7B-F448-41F5-94EF-5C948A9FE3C6}" srcOrd="1" destOrd="0" presId="urn:microsoft.com/office/officeart/2005/8/layout/chevron2"/>
    <dgm:cxn modelId="{72961EDD-A9F5-470C-ADC2-109782009F94}" type="presParOf" srcId="{2298691E-F5ED-4B84-8ABA-4F0B9C0D5E0E}" destId="{EEE70AFE-0BF3-4AFD-9154-A188EF4674FE}" srcOrd="1" destOrd="0" presId="urn:microsoft.com/office/officeart/2005/8/layout/chevron2"/>
    <dgm:cxn modelId="{CE8C7A7F-15D0-4F85-B7FF-DB0D809D5428}" type="presParOf" srcId="{2298691E-F5ED-4B84-8ABA-4F0B9C0D5E0E}" destId="{7FD40E5A-2CA7-4E6C-AEF3-022E21B899D3}" srcOrd="2" destOrd="0" presId="urn:microsoft.com/office/officeart/2005/8/layout/chevron2"/>
    <dgm:cxn modelId="{FB01E23A-7F43-4088-A421-B1FD9969B9B7}" type="presParOf" srcId="{7FD40E5A-2CA7-4E6C-AEF3-022E21B899D3}" destId="{647705DE-6C81-47BA-A372-1E4669D78C3D}" srcOrd="0" destOrd="0" presId="urn:microsoft.com/office/officeart/2005/8/layout/chevron2"/>
    <dgm:cxn modelId="{2F0CF9E1-7D4E-4448-B6AD-D582EAE96DAD}" type="presParOf" srcId="{7FD40E5A-2CA7-4E6C-AEF3-022E21B899D3}" destId="{A8CB67F0-17D1-475C-989C-8FD1DE712C8D}" srcOrd="1" destOrd="0" presId="urn:microsoft.com/office/officeart/2005/8/layout/chevron2"/>
    <dgm:cxn modelId="{B28AF98C-9909-4730-9CD4-340480152D9A}" type="presParOf" srcId="{2298691E-F5ED-4B84-8ABA-4F0B9C0D5E0E}" destId="{06046D6E-8CA2-4D8B-A1BE-45E5083D9208}" srcOrd="3" destOrd="0" presId="urn:microsoft.com/office/officeart/2005/8/layout/chevron2"/>
    <dgm:cxn modelId="{6574B804-DA99-45FA-BA63-231DEAB37E7A}" type="presParOf" srcId="{2298691E-F5ED-4B84-8ABA-4F0B9C0D5E0E}" destId="{410B3895-0E59-4803-A0CF-7EB46969694E}" srcOrd="4" destOrd="0" presId="urn:microsoft.com/office/officeart/2005/8/layout/chevron2"/>
    <dgm:cxn modelId="{A1287FDC-51E6-445A-9411-7D1D9CD43B1A}" type="presParOf" srcId="{410B3895-0E59-4803-A0CF-7EB46969694E}" destId="{976FEEC6-005F-46DE-8787-3F2E1640B850}" srcOrd="0" destOrd="0" presId="urn:microsoft.com/office/officeart/2005/8/layout/chevron2"/>
    <dgm:cxn modelId="{D3CBFECD-D017-43D5-96AD-5ACF0A8962C6}" type="presParOf" srcId="{410B3895-0E59-4803-A0CF-7EB46969694E}" destId="{09A8DF93-26BC-4C8B-898D-AEA44872FE0E}" srcOrd="1" destOrd="0" presId="urn:microsoft.com/office/officeart/2005/8/layout/chevron2"/>
    <dgm:cxn modelId="{59C495CA-0021-4486-B82B-767F98BC5EE8}" type="presParOf" srcId="{2298691E-F5ED-4B84-8ABA-4F0B9C0D5E0E}" destId="{7DFBA8EB-BF1A-47EE-AFB7-9C2977A98E46}" srcOrd="5" destOrd="0" presId="urn:microsoft.com/office/officeart/2005/8/layout/chevron2"/>
    <dgm:cxn modelId="{80ED8B17-4A14-4DFA-8EB3-D908505CF7DF}" type="presParOf" srcId="{2298691E-F5ED-4B84-8ABA-4F0B9C0D5E0E}" destId="{626B2019-F001-4BF3-83BB-B5CE67E417CA}" srcOrd="6" destOrd="0" presId="urn:microsoft.com/office/officeart/2005/8/layout/chevron2"/>
    <dgm:cxn modelId="{30A3088B-8A87-47EF-8E45-0577EB67580E}" type="presParOf" srcId="{626B2019-F001-4BF3-83BB-B5CE67E417CA}" destId="{6AC8C44A-C30C-4A84-8E4F-1AE8B1FEAC0C}" srcOrd="0" destOrd="0" presId="urn:microsoft.com/office/officeart/2005/8/layout/chevron2"/>
    <dgm:cxn modelId="{EB834D4B-1312-4182-842E-46EE7C6B5302}" type="presParOf" srcId="{626B2019-F001-4BF3-83BB-B5CE67E417CA}" destId="{3F56A6F8-192B-4A83-89CF-E65904B83EB9}" srcOrd="1" destOrd="0" presId="urn:microsoft.com/office/officeart/2005/8/layout/chevron2"/>
    <dgm:cxn modelId="{3D2B3A80-3E1D-4865-A83A-4565A6D7DD45}" type="presParOf" srcId="{2298691E-F5ED-4B84-8ABA-4F0B9C0D5E0E}" destId="{04926826-6F08-4F0A-A811-5EEF82F4DE3E}" srcOrd="7" destOrd="0" presId="urn:microsoft.com/office/officeart/2005/8/layout/chevron2"/>
    <dgm:cxn modelId="{E1775C91-5436-40C6-AA4F-6B6CB236E494}" type="presParOf" srcId="{2298691E-F5ED-4B84-8ABA-4F0B9C0D5E0E}" destId="{76C82615-F9BC-44DB-9ED0-FDE6E5BFB500}" srcOrd="8" destOrd="0" presId="urn:microsoft.com/office/officeart/2005/8/layout/chevron2"/>
    <dgm:cxn modelId="{71F48EE4-EE57-4FC1-8E4E-A7F9B6664146}" type="presParOf" srcId="{76C82615-F9BC-44DB-9ED0-FDE6E5BFB500}" destId="{21777129-EAFD-41B9-96E4-3EC0677711C2}" srcOrd="0" destOrd="0" presId="urn:microsoft.com/office/officeart/2005/8/layout/chevron2"/>
    <dgm:cxn modelId="{3DCCFBE0-028E-42A5-BB07-0E36F92915BE}" type="presParOf" srcId="{76C82615-F9BC-44DB-9ED0-FDE6E5BFB500}" destId="{F5D782E9-C823-437F-AF8B-F03611755BD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EEC869-1E37-4C65-95F4-8AB59486F290}">
      <dsp:nvSpPr>
        <dsp:cNvPr id="0" name=""/>
        <dsp:cNvSpPr/>
      </dsp:nvSpPr>
      <dsp:spPr>
        <a:xfrm rot="10800000">
          <a:off x="0" y="0"/>
          <a:ext cx="7673008" cy="912812"/>
        </a:xfrm>
        <a:prstGeom prst="trapezoid">
          <a:avLst>
            <a:gd name="adj" fmla="val 1050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a:t>Academic Disciplines</a:t>
          </a:r>
        </a:p>
      </dsp:txBody>
      <dsp:txXfrm rot="-10800000">
        <a:off x="1342776" y="0"/>
        <a:ext cx="4987455" cy="912812"/>
      </dsp:txXfrm>
    </dsp:sp>
    <dsp:sp modelId="{138D7609-83F8-4774-B7C9-F673571E8970}">
      <dsp:nvSpPr>
        <dsp:cNvPr id="0" name=""/>
        <dsp:cNvSpPr/>
      </dsp:nvSpPr>
      <dsp:spPr>
        <a:xfrm rot="10800000">
          <a:off x="959126" y="912812"/>
          <a:ext cx="5754756" cy="912812"/>
        </a:xfrm>
        <a:prstGeom prst="trapezoid">
          <a:avLst>
            <a:gd name="adj" fmla="val 1050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n-US" sz="3300" kern="1200" dirty="0" smtClean="0"/>
            <a:t>Worldview/Wisdom</a:t>
          </a:r>
          <a:endParaRPr lang="en-US" sz="3300" kern="1200" dirty="0"/>
        </a:p>
      </dsp:txBody>
      <dsp:txXfrm rot="-10800000">
        <a:off x="1966208" y="912812"/>
        <a:ext cx="3740591" cy="912812"/>
      </dsp:txXfrm>
    </dsp:sp>
    <dsp:sp modelId="{F36FEC1D-89FE-48F4-AC6E-AC08F249BF36}">
      <dsp:nvSpPr>
        <dsp:cNvPr id="0" name=""/>
        <dsp:cNvSpPr/>
      </dsp:nvSpPr>
      <dsp:spPr>
        <a:xfrm rot="10800000">
          <a:off x="1918252" y="1825625"/>
          <a:ext cx="3836504" cy="912812"/>
        </a:xfrm>
        <a:prstGeom prst="trapezoid">
          <a:avLst>
            <a:gd name="adj" fmla="val 1050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r>
            <a:rPr lang="en-US" sz="3400" kern="1200" dirty="0"/>
            <a:t>Theology</a:t>
          </a:r>
        </a:p>
      </dsp:txBody>
      <dsp:txXfrm rot="-10800000">
        <a:off x="2589640" y="1825625"/>
        <a:ext cx="2493727" cy="912812"/>
      </dsp:txXfrm>
    </dsp:sp>
    <dsp:sp modelId="{89B50F7C-B2C5-4A42-B079-00E4B33690F5}">
      <dsp:nvSpPr>
        <dsp:cNvPr id="0" name=""/>
        <dsp:cNvSpPr/>
      </dsp:nvSpPr>
      <dsp:spPr>
        <a:xfrm rot="10800000">
          <a:off x="2885108" y="2738437"/>
          <a:ext cx="1918252" cy="912812"/>
        </a:xfrm>
        <a:prstGeom prst="trapezoid">
          <a:avLst>
            <a:gd name="adj" fmla="val 105074"/>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US" sz="2500" kern="1200" dirty="0"/>
            <a:t>Bible</a:t>
          </a:r>
        </a:p>
      </dsp:txBody>
      <dsp:txXfrm rot="-10800000">
        <a:off x="2885108" y="2738437"/>
        <a:ext cx="1918252" cy="9128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F61BC-6730-400D-BF75-A41A5A8E53DD}">
      <dsp:nvSpPr>
        <dsp:cNvPr id="0" name=""/>
        <dsp:cNvSpPr/>
      </dsp:nvSpPr>
      <dsp:spPr>
        <a:xfrm rot="5400000">
          <a:off x="-129761" y="129788"/>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God</a:t>
          </a:r>
        </a:p>
      </dsp:txBody>
      <dsp:txXfrm rot="-5400000">
        <a:off x="2" y="302804"/>
        <a:ext cx="605555" cy="259524"/>
      </dsp:txXfrm>
    </dsp:sp>
    <dsp:sp modelId="{1B2ACC7B-F448-41F5-94EF-5C948A9FE3C6}">
      <dsp:nvSpPr>
        <dsp:cNvPr id="0" name=""/>
        <dsp:cNvSpPr/>
      </dsp:nvSpPr>
      <dsp:spPr>
        <a:xfrm rot="5400000">
          <a:off x="4398156" y="-3792574"/>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God is the main character of the Bible.</a:t>
          </a:r>
        </a:p>
      </dsp:txBody>
      <dsp:txXfrm rot="-5400000">
        <a:off x="605555" y="27476"/>
        <a:ext cx="8120055" cy="507403"/>
      </dsp:txXfrm>
    </dsp:sp>
    <dsp:sp modelId="{647705DE-6C81-47BA-A372-1E4669D78C3D}">
      <dsp:nvSpPr>
        <dsp:cNvPr id="0" name=""/>
        <dsp:cNvSpPr/>
      </dsp:nvSpPr>
      <dsp:spPr>
        <a:xfrm rot="5400000">
          <a:off x="-129761" y="874287"/>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Glory</a:t>
          </a:r>
        </a:p>
      </dsp:txBody>
      <dsp:txXfrm rot="-5400000">
        <a:off x="2" y="1047303"/>
        <a:ext cx="605555" cy="259524"/>
      </dsp:txXfrm>
    </dsp:sp>
    <dsp:sp modelId="{A8CB67F0-17D1-475C-989C-8FD1DE712C8D}">
      <dsp:nvSpPr>
        <dsp:cNvPr id="0" name=""/>
        <dsp:cNvSpPr/>
      </dsp:nvSpPr>
      <dsp:spPr>
        <a:xfrm rot="5400000">
          <a:off x="4398156" y="-3048075"/>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God is glorious and is displaying His glory to the universe.</a:t>
          </a:r>
        </a:p>
      </dsp:txBody>
      <dsp:txXfrm rot="-5400000">
        <a:off x="605555" y="771975"/>
        <a:ext cx="8120055" cy="507403"/>
      </dsp:txXfrm>
    </dsp:sp>
    <dsp:sp modelId="{976FEEC6-005F-46DE-8787-3F2E1640B850}">
      <dsp:nvSpPr>
        <dsp:cNvPr id="0" name=""/>
        <dsp:cNvSpPr/>
      </dsp:nvSpPr>
      <dsp:spPr>
        <a:xfrm rot="5400000">
          <a:off x="-129761" y="1618786"/>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Kingdom</a:t>
          </a:r>
        </a:p>
      </dsp:txBody>
      <dsp:txXfrm rot="-5400000">
        <a:off x="2" y="1791802"/>
        <a:ext cx="605555" cy="259524"/>
      </dsp:txXfrm>
    </dsp:sp>
    <dsp:sp modelId="{09A8DF93-26BC-4C8B-898D-AEA44872FE0E}">
      <dsp:nvSpPr>
        <dsp:cNvPr id="0" name=""/>
        <dsp:cNvSpPr/>
      </dsp:nvSpPr>
      <dsp:spPr>
        <a:xfrm rot="5400000">
          <a:off x="4398156" y="-2303576"/>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God is establishing a kingdom.	</a:t>
          </a:r>
        </a:p>
      </dsp:txBody>
      <dsp:txXfrm rot="-5400000">
        <a:off x="605555" y="1516474"/>
        <a:ext cx="8120055" cy="507403"/>
      </dsp:txXfrm>
    </dsp:sp>
    <dsp:sp modelId="{6AC8C44A-C30C-4A84-8E4F-1AE8B1FEAC0C}">
      <dsp:nvSpPr>
        <dsp:cNvPr id="0" name=""/>
        <dsp:cNvSpPr/>
      </dsp:nvSpPr>
      <dsp:spPr>
        <a:xfrm rot="5400000">
          <a:off x="-129761" y="2363285"/>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Covenant</a:t>
          </a:r>
        </a:p>
      </dsp:txBody>
      <dsp:txXfrm rot="-5400000">
        <a:off x="2" y="2536301"/>
        <a:ext cx="605555" cy="259524"/>
      </dsp:txXfrm>
    </dsp:sp>
    <dsp:sp modelId="{3F56A6F8-192B-4A83-89CF-E65904B83EB9}">
      <dsp:nvSpPr>
        <dsp:cNvPr id="0" name=""/>
        <dsp:cNvSpPr/>
      </dsp:nvSpPr>
      <dsp:spPr>
        <a:xfrm rot="5400000">
          <a:off x="4398156" y="-1559077"/>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God is relating to His people through covenants.</a:t>
          </a:r>
        </a:p>
      </dsp:txBody>
      <dsp:txXfrm rot="-5400000">
        <a:off x="605555" y="2260973"/>
        <a:ext cx="8120055" cy="507403"/>
      </dsp:txXfrm>
    </dsp:sp>
    <dsp:sp modelId="{21777129-EAFD-41B9-96E4-3EC0677711C2}">
      <dsp:nvSpPr>
        <dsp:cNvPr id="0" name=""/>
        <dsp:cNvSpPr/>
      </dsp:nvSpPr>
      <dsp:spPr>
        <a:xfrm rot="5400000">
          <a:off x="-129761" y="3107784"/>
          <a:ext cx="865079" cy="60555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a:t>Christ</a:t>
          </a:r>
        </a:p>
      </dsp:txBody>
      <dsp:txXfrm rot="-5400000">
        <a:off x="2" y="3280800"/>
        <a:ext cx="605555" cy="259524"/>
      </dsp:txXfrm>
    </dsp:sp>
    <dsp:sp modelId="{F5D782E9-C823-437F-AF8B-F03611755BD7}">
      <dsp:nvSpPr>
        <dsp:cNvPr id="0" name=""/>
        <dsp:cNvSpPr/>
      </dsp:nvSpPr>
      <dsp:spPr>
        <a:xfrm rot="5400000">
          <a:off x="4398156" y="-814578"/>
          <a:ext cx="562301" cy="814750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The covenants all culminate in Jesus Christ.</a:t>
          </a:r>
        </a:p>
      </dsp:txBody>
      <dsp:txXfrm rot="-5400000">
        <a:off x="605555" y="3005472"/>
        <a:ext cx="8120055" cy="507403"/>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F70DC-D9B2-44B9-8DF8-2DA3CC9EC108}" type="datetimeFigureOut">
              <a:rPr lang="en-US" smtClean="0"/>
              <a:t>7/31/2018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E43A91-B7E8-4F35-8734-7D729DA36C55}" type="slidenum">
              <a:rPr lang="en-US" smtClean="0"/>
              <a:t>‹#›</a:t>
            </a:fld>
            <a:endParaRPr lang="en-US"/>
          </a:p>
        </p:txBody>
      </p:sp>
    </p:spTree>
    <p:extLst>
      <p:ext uri="{BB962C8B-B14F-4D97-AF65-F5344CB8AC3E}">
        <p14:creationId xmlns:p14="http://schemas.microsoft.com/office/powerpoint/2010/main" val="33389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about my first year, learning to do integration effectively. This is a session to help</a:t>
            </a:r>
            <a:r>
              <a:rPr lang="en-US" baseline="0" dirty="0"/>
              <a:t> you think about the foundational elements of integration, details regarding your tenure (and non-tenure) and your integration paper, and finally discussion with colleagues and together to generate ideas for integration in your papers and the classroom (assignments, key lectures).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a:t>
            </a:fld>
            <a:endParaRPr lang="en-US"/>
          </a:p>
        </p:txBody>
      </p:sp>
    </p:spTree>
    <p:extLst>
      <p:ext uri="{BB962C8B-B14F-4D97-AF65-F5344CB8AC3E}">
        <p14:creationId xmlns:p14="http://schemas.microsoft.com/office/powerpoint/2010/main" val="3624225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God, glory (theology proper, bibliology), kingdom (anthropology, hamartiology, eschatology),</a:t>
            </a:r>
            <a:r>
              <a:rPr lang="en-US" baseline="0" dirty="0"/>
              <a:t> covenant (soteriology, pneumatology, ecclesiology), Christ (Christology).</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11</a:t>
            </a:fld>
            <a:endParaRPr lang="en-US"/>
          </a:p>
        </p:txBody>
      </p:sp>
    </p:spTree>
    <p:extLst>
      <p:ext uri="{BB962C8B-B14F-4D97-AF65-F5344CB8AC3E}">
        <p14:creationId xmlns:p14="http://schemas.microsoft.com/office/powerpoint/2010/main" val="592172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discipline</a:t>
            </a:r>
            <a:r>
              <a:rPr lang="en-US" baseline="0" dirty="0"/>
              <a:t> has a language, we must use it to operate within it. Theology is the foundational language for all of life.</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12</a:t>
            </a:fld>
            <a:endParaRPr lang="en-US"/>
          </a:p>
        </p:txBody>
      </p:sp>
    </p:spTree>
    <p:extLst>
      <p:ext uri="{BB962C8B-B14F-4D97-AF65-F5344CB8AC3E}">
        <p14:creationId xmlns:p14="http://schemas.microsoft.com/office/powerpoint/2010/main" val="3140777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discipline</a:t>
            </a:r>
            <a:r>
              <a:rPr lang="en-US" baseline="0" dirty="0"/>
              <a:t> has vocabulary, so does theology. </a:t>
            </a:r>
            <a:r>
              <a:rPr lang="en-US" dirty="0"/>
              <a:t>Your</a:t>
            </a:r>
            <a:r>
              <a:rPr lang="en-US" baseline="0" dirty="0"/>
              <a:t> paper will mainly focus on these areas.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13</a:t>
            </a:fld>
            <a:endParaRPr lang="en-US"/>
          </a:p>
        </p:txBody>
      </p:sp>
    </p:spTree>
    <p:extLst>
      <p:ext uri="{BB962C8B-B14F-4D97-AF65-F5344CB8AC3E}">
        <p14:creationId xmlns:p14="http://schemas.microsoft.com/office/powerpoint/2010/main" val="1437982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J. P. Moreland (2001): “A worldview is a set of presupposed beliefs a person accepts, most importantly, beliefs about reality, knowledge, and value.”</a:t>
            </a:r>
            <a:endParaRPr lang="en-US" dirty="0"/>
          </a:p>
          <a:p>
            <a:endParaRPr lang="en-US" dirty="0"/>
          </a:p>
          <a:p>
            <a:r>
              <a:rPr lang="en-US" dirty="0"/>
              <a:t>What other worldviews are there:</a:t>
            </a:r>
            <a:r>
              <a:rPr lang="en-US" sz="1200" dirty="0"/>
              <a:t> atheism, secular humanism, nihilism, deism, theism, pantheism, </a:t>
            </a:r>
            <a:r>
              <a:rPr lang="en-US" sz="1200" dirty="0" err="1"/>
              <a:t>panentheism</a:t>
            </a:r>
            <a:r>
              <a:rPr lang="en-US" sz="1200" dirty="0"/>
              <a:t>, polytheism, mysticism, Islam, Hinduism, relativism, etc.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0E43A91-B7E8-4F35-8734-7D729DA36C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499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Christ and Chaos</a:t>
            </a:r>
            <a:r>
              <a:rPr lang="en-US" baseline="0" dirty="0"/>
              <a:t> by Dan Dewitt.</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16</a:t>
            </a:fld>
            <a:endParaRPr lang="en-US"/>
          </a:p>
        </p:txBody>
      </p:sp>
    </p:spTree>
    <p:extLst>
      <p:ext uri="{BB962C8B-B14F-4D97-AF65-F5344CB8AC3E}">
        <p14:creationId xmlns:p14="http://schemas.microsoft.com/office/powerpoint/2010/main" val="3931524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all</a:t>
            </a:r>
            <a:r>
              <a:rPr lang="en-US" baseline="0" dirty="0"/>
              <a:t> of our</a:t>
            </a:r>
            <a:r>
              <a:rPr lang="en-US" dirty="0"/>
              <a:t> fields we will have to</a:t>
            </a:r>
            <a:r>
              <a:rPr lang="en-US" baseline="0" dirty="0"/>
              <a:t> teach our students about character and the stands we must take ethically. These four categories could also serve as a broader </a:t>
            </a:r>
            <a:r>
              <a:rPr lang="en-US" baseline="0"/>
              <a:t>of integration.</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18</a:t>
            </a:fld>
            <a:endParaRPr lang="en-US"/>
          </a:p>
        </p:txBody>
      </p:sp>
    </p:spTree>
    <p:extLst>
      <p:ext uri="{BB962C8B-B14F-4D97-AF65-F5344CB8AC3E}">
        <p14:creationId xmlns:p14="http://schemas.microsoft.com/office/powerpoint/2010/main" val="1390901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Outside of Christianity, every other worldview eventually leads to nihilism.</a:t>
            </a:r>
          </a:p>
        </p:txBody>
      </p:sp>
      <p:sp>
        <p:nvSpPr>
          <p:cNvPr id="4" name="Slide Number Placeholder 3"/>
          <p:cNvSpPr>
            <a:spLocks noGrp="1"/>
          </p:cNvSpPr>
          <p:nvPr>
            <p:ph type="sldNum" sz="quarter" idx="10"/>
          </p:nvPr>
        </p:nvSpPr>
        <p:spPr/>
        <p:txBody>
          <a:bodyPr/>
          <a:lstStyle/>
          <a:p>
            <a:fld id="{20E43A91-B7E8-4F35-8734-7D729DA36C55}" type="slidenum">
              <a:rPr lang="en-US" smtClean="0"/>
              <a:t>19</a:t>
            </a:fld>
            <a:endParaRPr lang="en-US"/>
          </a:p>
        </p:txBody>
      </p:sp>
    </p:spTree>
    <p:extLst>
      <p:ext uri="{BB962C8B-B14F-4D97-AF65-F5344CB8AC3E}">
        <p14:creationId xmlns:p14="http://schemas.microsoft.com/office/powerpoint/2010/main" val="4252553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https://www.desiringgod.org/interviews/how-to-climb-the-corporate-ladder-for-jesuss-sake</a:t>
            </a:r>
          </a:p>
        </p:txBody>
      </p:sp>
      <p:sp>
        <p:nvSpPr>
          <p:cNvPr id="4" name="Slide Number Placeholder 3"/>
          <p:cNvSpPr>
            <a:spLocks noGrp="1"/>
          </p:cNvSpPr>
          <p:nvPr>
            <p:ph type="sldNum" sz="quarter" idx="10"/>
          </p:nvPr>
        </p:nvSpPr>
        <p:spPr/>
        <p:txBody>
          <a:bodyPr/>
          <a:lstStyle/>
          <a:p>
            <a:fld id="{20E43A91-B7E8-4F35-8734-7D729DA36C55}" type="slidenum">
              <a:rPr lang="en-US" smtClean="0"/>
              <a:t>20</a:t>
            </a:fld>
            <a:endParaRPr lang="en-US"/>
          </a:p>
        </p:txBody>
      </p:sp>
    </p:spTree>
    <p:extLst>
      <p:ext uri="{BB962C8B-B14F-4D97-AF65-F5344CB8AC3E}">
        <p14:creationId xmlns:p14="http://schemas.microsoft.com/office/powerpoint/2010/main" val="32857992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21</a:t>
            </a:fld>
            <a:endParaRPr lang="en-US"/>
          </a:p>
        </p:txBody>
      </p:sp>
    </p:spTree>
    <p:extLst>
      <p:ext uri="{BB962C8B-B14F-4D97-AF65-F5344CB8AC3E}">
        <p14:creationId xmlns:p14="http://schemas.microsoft.com/office/powerpoint/2010/main" val="813586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need</a:t>
            </a:r>
            <a:r>
              <a:rPr lang="en-US" baseline="0" dirty="0"/>
              <a:t> to spell these first two points out in detail. They need to show theological astuteness and awareness of their fields.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23</a:t>
            </a:fld>
            <a:endParaRPr lang="en-US"/>
          </a:p>
        </p:txBody>
      </p:sp>
    </p:spTree>
    <p:extLst>
      <p:ext uri="{BB962C8B-B14F-4D97-AF65-F5344CB8AC3E}">
        <p14:creationId xmlns:p14="http://schemas.microsoft.com/office/powerpoint/2010/main" val="646795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Cedarville University’s Center for Biblical Integration promotes biblical-theological integration across all disciplines, rooted in Scripture, aimed at the glory of God. In this way, the Center intends to engage both the University and the wider evangelical community in sustained reflection upon biblical interpretation, theological synthesis, and worldview analysis. This is done for the sake of producing teaching and research that engages students and scholars in the enterprise of fulfilling their calling to a specific discipline in a distinctly Christian manner. We offer two annual lectureships and training sessions in August and May, as well as individual assistance.</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2</a:t>
            </a:fld>
            <a:endParaRPr lang="en-US"/>
          </a:p>
        </p:txBody>
      </p:sp>
    </p:spTree>
    <p:extLst>
      <p:ext uri="{BB962C8B-B14F-4D97-AF65-F5344CB8AC3E}">
        <p14:creationId xmlns:p14="http://schemas.microsoft.com/office/powerpoint/2010/main" val="15400916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These</a:t>
            </a:r>
            <a:r>
              <a:rPr lang="en-US" sz="1200" baseline="0" dirty="0"/>
              <a:t> are the core components of your integration paper (https://www.cedarville.edu/Faculty-Staff/Faculty-Handbook/Chapter-3/Faculty-Evaluation-Policy/Integration-Statement-Criteria.aspx).</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As appropriate, the faculty member should present evidence of integration concepts that have been incorporated into course syllabi, lectures, and assignments, along with comments from students, peers, and the department chair.</a:t>
            </a:r>
          </a:p>
        </p:txBody>
      </p:sp>
      <p:sp>
        <p:nvSpPr>
          <p:cNvPr id="4" name="Slide Number Placeholder 3"/>
          <p:cNvSpPr>
            <a:spLocks noGrp="1"/>
          </p:cNvSpPr>
          <p:nvPr>
            <p:ph type="sldNum" sz="quarter" idx="10"/>
          </p:nvPr>
        </p:nvSpPr>
        <p:spPr/>
        <p:txBody>
          <a:bodyPr/>
          <a:lstStyle/>
          <a:p>
            <a:fld id="{20E43A91-B7E8-4F35-8734-7D729DA36C55}" type="slidenum">
              <a:rPr lang="en-US" smtClean="0"/>
              <a:t>25</a:t>
            </a:fld>
            <a:endParaRPr lang="en-US"/>
          </a:p>
        </p:txBody>
      </p:sp>
    </p:spTree>
    <p:extLst>
      <p:ext uri="{BB962C8B-B14F-4D97-AF65-F5344CB8AC3E}">
        <p14:creationId xmlns:p14="http://schemas.microsoft.com/office/powerpoint/2010/main" val="2089847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BIP Didactic (https://www.cedarville.edu/cf/avp/documents/index.cfm?event=Main&amp;path=Special.Files.1603__Integration_Paper_Didactic__1.pdf&amp;showfile=1)</a:t>
            </a:r>
          </a:p>
        </p:txBody>
      </p:sp>
      <p:sp>
        <p:nvSpPr>
          <p:cNvPr id="4" name="Slide Number Placeholder 3"/>
          <p:cNvSpPr>
            <a:spLocks noGrp="1"/>
          </p:cNvSpPr>
          <p:nvPr>
            <p:ph type="sldNum" sz="quarter" idx="10"/>
          </p:nvPr>
        </p:nvSpPr>
        <p:spPr/>
        <p:txBody>
          <a:bodyPr/>
          <a:lstStyle/>
          <a:p>
            <a:fld id="{20E43A91-B7E8-4F35-8734-7D729DA36C55}" type="slidenum">
              <a:rPr lang="en-US" smtClean="0"/>
              <a:t>26</a:t>
            </a:fld>
            <a:endParaRPr lang="en-US"/>
          </a:p>
        </p:txBody>
      </p:sp>
    </p:spTree>
    <p:extLst>
      <p:ext uri="{BB962C8B-B14F-4D97-AF65-F5344CB8AC3E}">
        <p14:creationId xmlns:p14="http://schemas.microsoft.com/office/powerpoint/2010/main" val="3133488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Gospel, Bible, Theology, Worldview, Academic Disciplines. Then paper details.</a:t>
            </a:r>
          </a:p>
        </p:txBody>
      </p:sp>
      <p:sp>
        <p:nvSpPr>
          <p:cNvPr id="4" name="Slide Number Placeholder 3"/>
          <p:cNvSpPr>
            <a:spLocks noGrp="1"/>
          </p:cNvSpPr>
          <p:nvPr>
            <p:ph type="sldNum" sz="quarter" idx="10"/>
          </p:nvPr>
        </p:nvSpPr>
        <p:spPr/>
        <p:txBody>
          <a:bodyPr/>
          <a:lstStyle/>
          <a:p>
            <a:fld id="{20E43A91-B7E8-4F35-8734-7D729DA36C55}" type="slidenum">
              <a:rPr lang="en-US" smtClean="0"/>
              <a:t>3</a:t>
            </a:fld>
            <a:endParaRPr lang="en-US"/>
          </a:p>
        </p:txBody>
      </p:sp>
    </p:spTree>
    <p:extLst>
      <p:ext uri="{BB962C8B-B14F-4D97-AF65-F5344CB8AC3E}">
        <p14:creationId xmlns:p14="http://schemas.microsoft.com/office/powerpoint/2010/main" val="54884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5</a:t>
            </a:fld>
            <a:endParaRPr lang="en-US"/>
          </a:p>
        </p:txBody>
      </p:sp>
    </p:spTree>
    <p:extLst>
      <p:ext uri="{BB962C8B-B14F-4D97-AF65-F5344CB8AC3E}">
        <p14:creationId xmlns:p14="http://schemas.microsoft.com/office/powerpoint/2010/main" val="1251274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6</a:t>
            </a:fld>
            <a:endParaRPr lang="en-US"/>
          </a:p>
        </p:txBody>
      </p:sp>
    </p:spTree>
    <p:extLst>
      <p:ext uri="{BB962C8B-B14F-4D97-AF65-F5344CB8AC3E}">
        <p14:creationId xmlns:p14="http://schemas.microsoft.com/office/powerpoint/2010/main" val="1670672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Wellum and Gentry,</a:t>
            </a:r>
            <a:r>
              <a:rPr lang="en-US" baseline="0" dirty="0"/>
              <a:t> Kingdom Through Covenant, 35. For first part of sentence, talk about exegesis, BT, HT, ST, PT. A correct approach to Scripture and theology leads us to understand, embrace, and embody the interpretive perspective of the biblical authors.</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7</a:t>
            </a:fld>
            <a:endParaRPr lang="en-US"/>
          </a:p>
        </p:txBody>
      </p:sp>
    </p:spTree>
    <p:extLst>
      <p:ext uri="{BB962C8B-B14F-4D97-AF65-F5344CB8AC3E}">
        <p14:creationId xmlns:p14="http://schemas.microsoft.com/office/powerpoint/2010/main" val="271836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argue this guy is blind, but I think you get the point. As a Christian</a:t>
            </a:r>
            <a:r>
              <a:rPr lang="en-US" baseline="0" dirty="0"/>
              <a:t> we understand this guys is seeing the world as it was meant to be seen, through the lens of Scripture.</a:t>
            </a:r>
            <a:endParaRPr lang="en-US" dirty="0"/>
          </a:p>
        </p:txBody>
      </p:sp>
      <p:sp>
        <p:nvSpPr>
          <p:cNvPr id="4" name="Slide Number Placeholder 3"/>
          <p:cNvSpPr>
            <a:spLocks noGrp="1"/>
          </p:cNvSpPr>
          <p:nvPr>
            <p:ph type="sldNum" sz="quarter" idx="10"/>
          </p:nvPr>
        </p:nvSpPr>
        <p:spPr/>
        <p:txBody>
          <a:bodyPr/>
          <a:lstStyle/>
          <a:p>
            <a:fld id="{41506D7A-3349-4499-8E10-AB24D89F8823}" type="slidenum">
              <a:rPr lang="en-US" smtClean="0"/>
              <a:t>8</a:t>
            </a:fld>
            <a:endParaRPr lang="en-US"/>
          </a:p>
        </p:txBody>
      </p:sp>
    </p:spTree>
    <p:extLst>
      <p:ext uri="{BB962C8B-B14F-4D97-AF65-F5344CB8AC3E}">
        <p14:creationId xmlns:p14="http://schemas.microsoft.com/office/powerpoint/2010/main" val="1470074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Important to note,</a:t>
            </a:r>
            <a:r>
              <a:rPr lang="en-US" baseline="0" dirty="0" smtClean="0"/>
              <a:t> in third category I would also include ethics, history, literature, and philosophy.</a:t>
            </a:r>
            <a:endParaRPr lang="en-US" dirty="0"/>
          </a:p>
        </p:txBody>
      </p:sp>
      <p:sp>
        <p:nvSpPr>
          <p:cNvPr id="4" name="Slide Number Placeholder 3"/>
          <p:cNvSpPr>
            <a:spLocks noGrp="1"/>
          </p:cNvSpPr>
          <p:nvPr>
            <p:ph type="sldNum" sz="quarter" idx="10"/>
          </p:nvPr>
        </p:nvSpPr>
        <p:spPr/>
        <p:txBody>
          <a:bodyPr/>
          <a:lstStyle/>
          <a:p>
            <a:fld id="{20E43A91-B7E8-4F35-8734-7D729DA36C55}" type="slidenum">
              <a:rPr lang="en-US" smtClean="0"/>
              <a:t>9</a:t>
            </a:fld>
            <a:endParaRPr lang="en-US"/>
          </a:p>
        </p:txBody>
      </p:sp>
    </p:spTree>
    <p:extLst>
      <p:ext uri="{BB962C8B-B14F-4D97-AF65-F5344CB8AC3E}">
        <p14:creationId xmlns:p14="http://schemas.microsoft.com/office/powerpoint/2010/main" val="3362063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just</a:t>
            </a:r>
            <a:r>
              <a:rPr lang="en-US" baseline="0" dirty="0"/>
              <a:t> put this in your paper, this is a resource, but look to synthesize.</a:t>
            </a:r>
          </a:p>
          <a:p>
            <a:endParaRPr lang="en-US" baseline="0"/>
          </a:p>
          <a:p>
            <a:r>
              <a:rPr lang="en-US"/>
              <a:t>Summary </a:t>
            </a:r>
            <a:r>
              <a:rPr lang="en-US" dirty="0"/>
              <a:t>of the Bible’s storyline.</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You could also</a:t>
            </a:r>
            <a:r>
              <a:rPr lang="en-US" baseline="0" dirty="0"/>
              <a:t> think of the Bible as drama: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Act 1- God Establishes His Kingdom (creation) </a:t>
            </a:r>
            <a:br>
              <a:rPr lang="en-US" sz="1200" dirty="0"/>
            </a:br>
            <a:r>
              <a:rPr lang="en-US" sz="1200" dirty="0"/>
              <a:t>Act 2- Rebellion in the Kingdom (fall) </a:t>
            </a:r>
            <a:br>
              <a:rPr lang="en-US" sz="1200" dirty="0"/>
            </a:br>
            <a:r>
              <a:rPr lang="en-US" sz="1200" dirty="0"/>
              <a:t>Act 3- The King Chooses Israel (redemption initiated)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Act 4- The Coming of the King (redemption accomplished) </a:t>
            </a:r>
            <a:br>
              <a:rPr lang="en-US" sz="1200" dirty="0"/>
            </a:br>
            <a:r>
              <a:rPr lang="en-US" sz="1200" dirty="0"/>
              <a:t>Act 5- Spreading the News of the King (mission of the church) </a:t>
            </a:r>
            <a:br>
              <a:rPr lang="en-US" sz="1200" dirty="0"/>
            </a:br>
            <a:r>
              <a:rPr lang="en-US" sz="1200" dirty="0"/>
              <a:t>Act 6- The Return of the King (redemption completed)</a:t>
            </a:r>
          </a:p>
        </p:txBody>
      </p:sp>
      <p:sp>
        <p:nvSpPr>
          <p:cNvPr id="4" name="Slide Number Placeholder 3"/>
          <p:cNvSpPr>
            <a:spLocks noGrp="1"/>
          </p:cNvSpPr>
          <p:nvPr>
            <p:ph type="sldNum" sz="quarter" idx="10"/>
          </p:nvPr>
        </p:nvSpPr>
        <p:spPr/>
        <p:txBody>
          <a:bodyPr/>
          <a:lstStyle/>
          <a:p>
            <a:fld id="{41506D7A-3349-4499-8E10-AB24D89F8823}" type="slidenum">
              <a:rPr lang="en-US" smtClean="0"/>
              <a:t>10</a:t>
            </a:fld>
            <a:endParaRPr lang="en-US"/>
          </a:p>
        </p:txBody>
      </p:sp>
    </p:spTree>
    <p:extLst>
      <p:ext uri="{BB962C8B-B14F-4D97-AF65-F5344CB8AC3E}">
        <p14:creationId xmlns:p14="http://schemas.microsoft.com/office/powerpoint/2010/main" val="2126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69010"/>
            <a:ext cx="7772400" cy="1102519"/>
          </a:xfrm>
          <a:prstGeom prst="rect">
            <a:avLst/>
          </a:prstGeom>
        </p:spPr>
        <p:txBody>
          <a:bodyPr anchor="ctr" anchorCtr="0"/>
          <a:lstStyle>
            <a:lvl1pPr algn="ctr">
              <a:defRPr sz="4400" b="0" i="0">
                <a:solidFill>
                  <a:schemeClr val="bg1"/>
                </a:solidFill>
                <a:latin typeface="Arial"/>
              </a:defRPr>
            </a:lvl1pPr>
          </a:lstStyle>
          <a:p>
            <a:r>
              <a:rPr lang="en-US" dirty="0"/>
              <a:t>Click to edit Master title style</a:t>
            </a:r>
          </a:p>
        </p:txBody>
      </p:sp>
      <p:sp>
        <p:nvSpPr>
          <p:cNvPr id="3" name="Subtitle 2"/>
          <p:cNvSpPr>
            <a:spLocks noGrp="1"/>
          </p:cNvSpPr>
          <p:nvPr>
            <p:ph type="subTitle" idx="1"/>
          </p:nvPr>
        </p:nvSpPr>
        <p:spPr>
          <a:xfrm>
            <a:off x="609600" y="2208213"/>
            <a:ext cx="7772400" cy="1000125"/>
          </a:xfrm>
          <a:prstGeom prst="rect">
            <a:avLst/>
          </a:prstGeom>
        </p:spPr>
        <p:txBody>
          <a:bodyPr/>
          <a:lstStyle>
            <a:lvl1pPr marL="0" indent="0" algn="ctr">
              <a:buNone/>
              <a:defRPr>
                <a:solidFill>
                  <a:srgbClr val="898989"/>
                </a:solidFill>
                <a:latin typeface=""/>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1228"/>
            <a:ext cx="8229600"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
        <p:nvSpPr>
          <p:cNvPr id="3" name="Content Placeholder 2"/>
          <p:cNvSpPr>
            <a:spLocks noGrp="1"/>
          </p:cNvSpPr>
          <p:nvPr>
            <p:ph idx="1"/>
          </p:nvPr>
        </p:nvSpPr>
        <p:spPr>
          <a:xfrm>
            <a:off x="457200" y="942976"/>
            <a:ext cx="8229600" cy="365164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695576"/>
            <a:ext cx="7772400" cy="1021556"/>
          </a:xfrm>
          <a:prstGeom prst="rect">
            <a:avLst/>
          </a:prstGeom>
        </p:spPr>
        <p:txBody>
          <a:bodyPr anchor="t"/>
          <a:lstStyle>
            <a:lvl1pPr algn="l">
              <a:defRPr sz="4000" b="0" i="0" cap="none">
                <a:solidFill>
                  <a:schemeClr val="bg1"/>
                </a:solidFill>
                <a:latin typeface=""/>
              </a:defRPr>
            </a:lvl1pPr>
          </a:lstStyle>
          <a:p>
            <a:r>
              <a:rPr lang="en-US" dirty="0"/>
              <a:t>Click to edit Master title style</a:t>
            </a:r>
          </a:p>
        </p:txBody>
      </p:sp>
      <p:sp>
        <p:nvSpPr>
          <p:cNvPr id="3" name="Text Placeholder 2"/>
          <p:cNvSpPr>
            <a:spLocks noGrp="1"/>
          </p:cNvSpPr>
          <p:nvPr>
            <p:ph type="body" idx="1"/>
          </p:nvPr>
        </p:nvSpPr>
        <p:spPr>
          <a:xfrm>
            <a:off x="722313" y="1570435"/>
            <a:ext cx="7772400" cy="1125140"/>
          </a:xfrm>
          <a:prstGeom prst="rect">
            <a:avLst/>
          </a:prstGeom>
        </p:spPr>
        <p:txBody>
          <a:bodyPr anchor="b"/>
          <a:lstStyle>
            <a:lvl1pPr marL="0" indent="0">
              <a:buNone/>
              <a:defRPr sz="2000">
                <a:solidFill>
                  <a:schemeClr val="tx1">
                    <a:tint val="75000"/>
                  </a:schemeClr>
                </a:solidFill>
                <a:latin typeface=""/>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957263"/>
            <a:ext cx="3390900" cy="33944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210050" y="957263"/>
            <a:ext cx="3390900" cy="3394472"/>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457200" y="301228"/>
            <a:ext cx="6909758"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941785"/>
            <a:ext cx="3430825"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1421606"/>
            <a:ext cx="3430825" cy="296346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092577" y="941785"/>
            <a:ext cx="3432173" cy="47982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092577" y="1421606"/>
            <a:ext cx="3432173" cy="2963466"/>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457201" y="301228"/>
            <a:ext cx="6988368"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a:spLocks noGrp="1"/>
          </p:cNvSpPr>
          <p:nvPr>
            <p:ph type="title"/>
          </p:nvPr>
        </p:nvSpPr>
        <p:spPr>
          <a:xfrm>
            <a:off x="457200" y="301228"/>
            <a:ext cx="8229600" cy="479822"/>
          </a:xfrm>
          <a:prstGeom prst="rect">
            <a:avLst/>
          </a:prstGeom>
        </p:spPr>
        <p:txBody>
          <a:bodyPr/>
          <a:lstStyle>
            <a:lvl1pPr algn="l">
              <a:defRPr sz="3200">
                <a:solidFill>
                  <a:srgbClr val="F6B525"/>
                </a:solidFill>
                <a:latin typeface=""/>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92188" y="3498850"/>
            <a:ext cx="5486400" cy="425054"/>
          </a:xfrm>
          <a:prstGeom prst="rect">
            <a:avLst/>
          </a:prstGeom>
        </p:spPr>
        <p:txBody>
          <a:bodyPr anchor="b"/>
          <a:lstStyle>
            <a:lvl1pPr algn="l">
              <a:defRPr sz="2000" b="0">
                <a:solidFill>
                  <a:srgbClr val="898989"/>
                </a:solidFill>
              </a:defRPr>
            </a:lvl1pPr>
          </a:lstStyle>
          <a:p>
            <a:r>
              <a:rPr lang="en-US" dirty="0"/>
              <a:t>Click to edit Master title style</a:t>
            </a:r>
          </a:p>
        </p:txBody>
      </p:sp>
      <p:sp>
        <p:nvSpPr>
          <p:cNvPr id="3" name="Picture Placeholder 2"/>
          <p:cNvSpPr>
            <a:spLocks noGrp="1"/>
          </p:cNvSpPr>
          <p:nvPr>
            <p:ph type="pic" idx="1"/>
          </p:nvPr>
        </p:nvSpPr>
        <p:spPr>
          <a:xfrm>
            <a:off x="992188" y="3579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992188" y="3923903"/>
            <a:ext cx="5486400" cy="603647"/>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Biblical Integration</a:t>
            </a:r>
          </a:p>
        </p:txBody>
      </p:sp>
      <p:sp>
        <p:nvSpPr>
          <p:cNvPr id="5" name="Subtitle 4"/>
          <p:cNvSpPr>
            <a:spLocks noGrp="1"/>
          </p:cNvSpPr>
          <p:nvPr>
            <p:ph type="subTitle" idx="1"/>
          </p:nvPr>
        </p:nvSpPr>
        <p:spPr/>
        <p:txBody>
          <a:bodyPr/>
          <a:lstStyle/>
          <a:p>
            <a:r>
              <a:rPr lang="en-US" sz="2500" dirty="0"/>
              <a:t>Jeremy M. Kimble, PhD</a:t>
            </a:r>
          </a:p>
          <a:p>
            <a:r>
              <a:rPr lang="en-US" sz="2500" dirty="0"/>
              <a:t>Assistant Professor of Theological Studies</a:t>
            </a:r>
          </a:p>
          <a:p>
            <a:r>
              <a:rPr lang="en-US" sz="2500" dirty="0"/>
              <a:t>Interim Director of the Center for Biblical Integration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Biblical Storyline</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711172" y="852258"/>
            <a:ext cx="5721656" cy="4291243"/>
          </a:xfrm>
          <a:prstGeom prst="rect">
            <a:avLst/>
          </a:prstGeom>
        </p:spPr>
      </p:pic>
    </p:spTree>
    <p:extLst>
      <p:ext uri="{BB962C8B-B14F-4D97-AF65-F5344CB8AC3E}">
        <p14:creationId xmlns:p14="http://schemas.microsoft.com/office/powerpoint/2010/main" val="1554270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Framework</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81248443"/>
              </p:ext>
            </p:extLst>
          </p:nvPr>
        </p:nvGraphicFramePr>
        <p:xfrm>
          <a:off x="192157" y="881270"/>
          <a:ext cx="8753060" cy="3843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1250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Bible: Themes</a:t>
            </a:r>
          </a:p>
        </p:txBody>
      </p:sp>
      <p:sp>
        <p:nvSpPr>
          <p:cNvPr id="3" name="Content Placeholder 2"/>
          <p:cNvSpPr>
            <a:spLocks noGrp="1"/>
          </p:cNvSpPr>
          <p:nvPr>
            <p:ph idx="1"/>
          </p:nvPr>
        </p:nvSpPr>
        <p:spPr/>
        <p:txBody>
          <a:bodyPr/>
          <a:lstStyle/>
          <a:p>
            <a:r>
              <a:rPr lang="en-US" dirty="0"/>
              <a:t>As one goes through the Scriptures certain themes become prominent. These themes form the basis of our theology and serve as the basis for the “language” we speak.</a:t>
            </a:r>
          </a:p>
        </p:txBody>
      </p:sp>
    </p:spTree>
    <p:extLst>
      <p:ext uri="{BB962C8B-B14F-4D97-AF65-F5344CB8AC3E}">
        <p14:creationId xmlns:p14="http://schemas.microsoft.com/office/powerpoint/2010/main" val="1530545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Biblical-Theological Language</a:t>
            </a:r>
          </a:p>
        </p:txBody>
      </p:sp>
      <p:sp>
        <p:nvSpPr>
          <p:cNvPr id="3" name="Content Placeholder 2"/>
          <p:cNvSpPr>
            <a:spLocks noGrp="1"/>
          </p:cNvSpPr>
          <p:nvPr>
            <p:ph idx="1"/>
          </p:nvPr>
        </p:nvSpPr>
        <p:spPr/>
        <p:txBody>
          <a:bodyPr/>
          <a:lstStyle/>
          <a:p>
            <a:r>
              <a:rPr lang="en-US" sz="2400" b="1" dirty="0"/>
              <a:t>Epistemology</a:t>
            </a:r>
            <a:r>
              <a:rPr lang="en-US" sz="2400" dirty="0"/>
              <a:t> (God has revealed Himself, and we can truly know facts about Him and His creation [though not exhaustively]; general and special revelation)</a:t>
            </a:r>
          </a:p>
          <a:p>
            <a:r>
              <a:rPr lang="en-US" sz="2400" b="1" dirty="0"/>
              <a:t>Scripture</a:t>
            </a:r>
            <a:r>
              <a:rPr lang="en-US" sz="2400" dirty="0"/>
              <a:t> (inspiration, inerrancy, infallibility, authority, clarity, sufficiency)</a:t>
            </a:r>
          </a:p>
          <a:p>
            <a:r>
              <a:rPr lang="en-US" sz="2400" b="1" dirty="0"/>
              <a:t>God</a:t>
            </a:r>
            <a:r>
              <a:rPr lang="en-US" sz="2400" dirty="0"/>
              <a:t> (Trinity, incommunicable and communicable attributes)</a:t>
            </a:r>
          </a:p>
          <a:p>
            <a:r>
              <a:rPr lang="en-US" sz="2400" b="1" dirty="0"/>
              <a:t>Man</a:t>
            </a:r>
            <a:r>
              <a:rPr lang="en-US" sz="2400" dirty="0"/>
              <a:t> (made in God’s image, pinnacle of creation)</a:t>
            </a:r>
          </a:p>
          <a:p>
            <a:r>
              <a:rPr lang="en-US" sz="2400" b="1" dirty="0"/>
              <a:t>Sin</a:t>
            </a:r>
            <a:r>
              <a:rPr lang="en-US" sz="2400" dirty="0"/>
              <a:t> (any failure to conform to the moral law of God in act, attitude, or nature; ethics)</a:t>
            </a:r>
          </a:p>
        </p:txBody>
      </p:sp>
    </p:spTree>
    <p:extLst>
      <p:ext uri="{BB962C8B-B14F-4D97-AF65-F5344CB8AC3E}">
        <p14:creationId xmlns:p14="http://schemas.microsoft.com/office/powerpoint/2010/main" val="8480389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Theology: Biblical-Theological Language</a:t>
            </a:r>
          </a:p>
        </p:txBody>
      </p:sp>
      <p:sp>
        <p:nvSpPr>
          <p:cNvPr id="3" name="Content Placeholder 2"/>
          <p:cNvSpPr>
            <a:spLocks noGrp="1"/>
          </p:cNvSpPr>
          <p:nvPr>
            <p:ph idx="1"/>
          </p:nvPr>
        </p:nvSpPr>
        <p:spPr/>
        <p:txBody>
          <a:bodyPr/>
          <a:lstStyle/>
          <a:p>
            <a:r>
              <a:rPr lang="en-US" sz="2000" b="1" dirty="0"/>
              <a:t>Christ</a:t>
            </a:r>
            <a:r>
              <a:rPr lang="en-US" sz="2000" dirty="0"/>
              <a:t> (God-man, Son, second person of Trinity; perfect life, atoning death, resurrection, return)</a:t>
            </a:r>
          </a:p>
          <a:p>
            <a:r>
              <a:rPr lang="en-US" sz="2000" b="1" dirty="0"/>
              <a:t>Salvation</a:t>
            </a:r>
            <a:r>
              <a:rPr lang="en-US" sz="2000" dirty="0"/>
              <a:t> (calling, conversion [faith/repentance], justification, adoption, sanctification, glorification)</a:t>
            </a:r>
          </a:p>
          <a:p>
            <a:r>
              <a:rPr lang="en-US" sz="2000" b="1" dirty="0"/>
              <a:t>Spirit</a:t>
            </a:r>
            <a:r>
              <a:rPr lang="en-US" sz="2000" dirty="0"/>
              <a:t> (third person of Trinity; convicts of sin, glorifies Christ, indwells, empowers, gifts)</a:t>
            </a:r>
          </a:p>
          <a:p>
            <a:r>
              <a:rPr lang="en-US" sz="2000" b="1" dirty="0"/>
              <a:t>Church</a:t>
            </a:r>
            <a:r>
              <a:rPr lang="en-US" sz="2000" dirty="0"/>
              <a:t> (people of God, body of Christ, temple of the Spirit, universal and local, outpost of the kingdom of God, need to belong as member, ministry and mission)</a:t>
            </a:r>
          </a:p>
          <a:p>
            <a:r>
              <a:rPr lang="en-US" sz="2000" b="1" dirty="0"/>
              <a:t>Last things </a:t>
            </a:r>
            <a:r>
              <a:rPr lang="en-US" sz="2000" dirty="0"/>
              <a:t>(kingdom of God, already/not yet, Jesus’ return, eternal judgment and salvation)</a:t>
            </a:r>
          </a:p>
        </p:txBody>
      </p:sp>
    </p:spTree>
    <p:extLst>
      <p:ext uri="{BB962C8B-B14F-4D97-AF65-F5344CB8AC3E}">
        <p14:creationId xmlns:p14="http://schemas.microsoft.com/office/powerpoint/2010/main" val="168738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a:xfrm>
            <a:off x="457200" y="942976"/>
            <a:ext cx="5208104" cy="3651647"/>
          </a:xfrm>
        </p:spPr>
        <p:txBody>
          <a:bodyPr/>
          <a:lstStyle/>
          <a:p>
            <a:r>
              <a:rPr lang="en-US" sz="2800" dirty="0"/>
              <a:t>A worldview is a commitment, a fundamental orientation of the heart, expressed as a set of presuppositions which we hold about the basic constitution of reality. </a:t>
            </a:r>
          </a:p>
          <a:p>
            <a:pPr lvl="1"/>
            <a:r>
              <a:rPr lang="en-US" sz="2399" dirty="0"/>
              <a:t>James Sire, </a:t>
            </a:r>
            <a:r>
              <a:rPr lang="en-US" sz="2399" i="1" dirty="0"/>
              <a:t>The Universe Next Door</a:t>
            </a:r>
            <a:endParaRPr lang="en-US" sz="2399" dirty="0"/>
          </a:p>
        </p:txBody>
      </p:sp>
      <p:pic>
        <p:nvPicPr>
          <p:cNvPr id="4" name="Picture 3"/>
          <p:cNvPicPr>
            <a:picLocks noChangeAspect="1"/>
          </p:cNvPicPr>
          <p:nvPr/>
        </p:nvPicPr>
        <p:blipFill>
          <a:blip r:embed="rId3"/>
          <a:stretch>
            <a:fillRect/>
          </a:stretch>
        </p:blipFill>
        <p:spPr>
          <a:xfrm>
            <a:off x="6541811" y="1095789"/>
            <a:ext cx="1820311" cy="2261256"/>
          </a:xfrm>
          <a:prstGeom prst="rect">
            <a:avLst/>
          </a:prstGeom>
        </p:spPr>
      </p:pic>
    </p:spTree>
    <p:extLst>
      <p:ext uri="{BB962C8B-B14F-4D97-AF65-F5344CB8AC3E}">
        <p14:creationId xmlns:p14="http://schemas.microsoft.com/office/powerpoint/2010/main" val="2899218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p:txBody>
          <a:bodyPr/>
          <a:lstStyle/>
          <a:p>
            <a:r>
              <a:rPr lang="en-US" sz="2200" dirty="0"/>
              <a:t>A worldview seeks to answer the following questions:</a:t>
            </a:r>
          </a:p>
          <a:p>
            <a:pPr lvl="1"/>
            <a:r>
              <a:rPr lang="en-US" sz="2200" dirty="0"/>
              <a:t>Who am I? </a:t>
            </a:r>
          </a:p>
          <a:p>
            <a:pPr lvl="1"/>
            <a:r>
              <a:rPr lang="en-US" sz="2200" dirty="0"/>
              <a:t>Why am I here? </a:t>
            </a:r>
          </a:p>
          <a:p>
            <a:pPr lvl="1"/>
            <a:r>
              <a:rPr lang="en-US" sz="2200" dirty="0"/>
              <a:t>What is my purpose? </a:t>
            </a:r>
          </a:p>
          <a:p>
            <a:pPr lvl="1"/>
            <a:r>
              <a:rPr lang="en-US" sz="2200" dirty="0"/>
              <a:t>What is wrong with the world? </a:t>
            </a:r>
          </a:p>
          <a:p>
            <a:pPr lvl="1"/>
            <a:r>
              <a:rPr lang="en-US" sz="2200" dirty="0"/>
              <a:t>What is the solution? </a:t>
            </a:r>
          </a:p>
          <a:p>
            <a:pPr lvl="1"/>
            <a:r>
              <a:rPr lang="en-US" sz="2200" dirty="0"/>
              <a:t>How do I determine what is right and wrong? </a:t>
            </a:r>
          </a:p>
          <a:p>
            <a:pPr lvl="1"/>
            <a:r>
              <a:rPr lang="en-US" sz="2200" dirty="0"/>
              <a:t>Where is this world going? </a:t>
            </a:r>
          </a:p>
          <a:p>
            <a:pPr lvl="1"/>
            <a:r>
              <a:rPr lang="en-US" sz="2200" dirty="0"/>
              <a:t>How will it all end? </a:t>
            </a:r>
          </a:p>
          <a:p>
            <a:pPr marL="457200" lvl="1" indent="0">
              <a:buNone/>
            </a:pPr>
            <a:endParaRPr lang="en-US" sz="2200" dirty="0"/>
          </a:p>
          <a:p>
            <a:endParaRPr lang="en-US" dirty="0"/>
          </a:p>
        </p:txBody>
      </p:sp>
    </p:spTree>
    <p:extLst>
      <p:ext uri="{BB962C8B-B14F-4D97-AF65-F5344CB8AC3E}">
        <p14:creationId xmlns:p14="http://schemas.microsoft.com/office/powerpoint/2010/main" val="3458165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Worldview</a:t>
            </a:r>
          </a:p>
        </p:txBody>
      </p:sp>
      <p:sp>
        <p:nvSpPr>
          <p:cNvPr id="3" name="Content Placeholder 2"/>
          <p:cNvSpPr>
            <a:spLocks noGrp="1"/>
          </p:cNvSpPr>
          <p:nvPr>
            <p:ph idx="1"/>
          </p:nvPr>
        </p:nvSpPr>
        <p:spPr/>
        <p:txBody>
          <a:bodyPr/>
          <a:lstStyle/>
          <a:p>
            <a:r>
              <a:rPr lang="en-US" dirty="0"/>
              <a:t>The grid to answering these questions comes from the storyline and framework of Scripture, and the truths ascertained in theological inquiry.</a:t>
            </a:r>
          </a:p>
        </p:txBody>
      </p:sp>
    </p:spTree>
    <p:extLst>
      <p:ext uri="{BB962C8B-B14F-4D97-AF65-F5344CB8AC3E}">
        <p14:creationId xmlns:p14="http://schemas.microsoft.com/office/powerpoint/2010/main" val="3360384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a:t>
            </a:r>
          </a:p>
        </p:txBody>
      </p:sp>
      <p:sp>
        <p:nvSpPr>
          <p:cNvPr id="3" name="Content Placeholder 2"/>
          <p:cNvSpPr>
            <a:spLocks noGrp="1"/>
          </p:cNvSpPr>
          <p:nvPr>
            <p:ph idx="1"/>
          </p:nvPr>
        </p:nvSpPr>
        <p:spPr>
          <a:xfrm>
            <a:off x="457200" y="783122"/>
            <a:ext cx="8229600" cy="3651647"/>
          </a:xfrm>
        </p:spPr>
        <p:txBody>
          <a:bodyPr/>
          <a:lstStyle/>
          <a:p>
            <a:r>
              <a:rPr lang="en-US" sz="2800" dirty="0"/>
              <a:t>Derived from proper biblical interpretation, theological inquiry, and worldview analysis, we then see the world through a particular ethical lens.</a:t>
            </a:r>
          </a:p>
          <a:p>
            <a:pPr lvl="1"/>
            <a:r>
              <a:rPr lang="en-US" sz="2400" b="1" dirty="0"/>
              <a:t>Character</a:t>
            </a:r>
            <a:r>
              <a:rPr lang="en-US" sz="2400" dirty="0"/>
              <a:t> (virtue ethic; 2 Peter 1:3-11)</a:t>
            </a:r>
          </a:p>
          <a:p>
            <a:pPr lvl="1"/>
            <a:r>
              <a:rPr lang="en-US" sz="2400" b="1" dirty="0"/>
              <a:t>Conduct</a:t>
            </a:r>
            <a:r>
              <a:rPr lang="en-US" sz="2400" dirty="0"/>
              <a:t> (deontological ethic; Ex. 20:1-17; Eph. 4:17-5:14; Col. 3:1-16)</a:t>
            </a:r>
          </a:p>
          <a:p>
            <a:pPr lvl="1"/>
            <a:r>
              <a:rPr lang="en-US" sz="2400" b="1" dirty="0"/>
              <a:t>Goals</a:t>
            </a:r>
            <a:r>
              <a:rPr lang="en-US" sz="2400" dirty="0"/>
              <a:t> (teleological ethic; 1 Cor. 10:31; Col. 3:17)</a:t>
            </a:r>
          </a:p>
          <a:p>
            <a:pPr lvl="1"/>
            <a:r>
              <a:rPr lang="en-US" sz="2400" b="1" dirty="0"/>
              <a:t>Discernment</a:t>
            </a:r>
            <a:r>
              <a:rPr lang="en-US" sz="2400" dirty="0"/>
              <a:t> (living a life in line with God’s purposes; Phil. 1:9-11; Eph. 5:15-17; Col. 1:9-10)</a:t>
            </a:r>
          </a:p>
        </p:txBody>
      </p:sp>
    </p:spTree>
    <p:extLst>
      <p:ext uri="{BB962C8B-B14F-4D97-AF65-F5344CB8AC3E}">
        <p14:creationId xmlns:p14="http://schemas.microsoft.com/office/powerpoint/2010/main" val="2878338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Christianity is the only worldview that provides an objective foundation for human flourishing. This affects how we articulate a Christian view of the academic disciplines.</a:t>
            </a:r>
          </a:p>
        </p:txBody>
      </p:sp>
    </p:spTree>
    <p:extLst>
      <p:ext uri="{BB962C8B-B14F-4D97-AF65-F5344CB8AC3E}">
        <p14:creationId xmlns:p14="http://schemas.microsoft.com/office/powerpoint/2010/main" val="2221739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8908"/>
            <a:ext cx="8229600" cy="3651647"/>
          </a:xfrm>
        </p:spPr>
        <p:txBody>
          <a:bodyPr/>
          <a:lstStyle/>
          <a:p>
            <a:r>
              <a:rPr lang="en-US" sz="2400" dirty="0"/>
              <a:t>The Center of Biblical Integration at Cedarville University promotes biblical integration throughout </a:t>
            </a:r>
            <a:r>
              <a:rPr lang="en-US" sz="2400" b="1" dirty="0"/>
              <a:t>curriculum</a:t>
            </a:r>
            <a:r>
              <a:rPr lang="en-US" sz="2400" dirty="0"/>
              <a:t>, </a:t>
            </a:r>
            <a:r>
              <a:rPr lang="en-US" sz="2400" b="1" dirty="0"/>
              <a:t>teaching</a:t>
            </a:r>
            <a:r>
              <a:rPr lang="en-US" sz="2400" dirty="0"/>
              <a:t>, and </a:t>
            </a:r>
            <a:r>
              <a:rPr lang="en-US" sz="2400" b="1" dirty="0"/>
              <a:t>research</a:t>
            </a:r>
            <a:r>
              <a:rPr lang="en-US" sz="2400" dirty="0"/>
              <a:t> for both the University and the evangelical community. The center strives to be a resource for integrative study, teaching, and service in </a:t>
            </a:r>
            <a:r>
              <a:rPr lang="en-US" sz="2400" b="1" dirty="0"/>
              <a:t>drawing connections between a biblical and theological foundation, academic disciplines, and topics of life. </a:t>
            </a:r>
            <a:r>
              <a:rPr lang="en-US" sz="2400" dirty="0"/>
              <a:t>The center also aids faculty members in their personal integration efforts in their classrooms, academic research, or professional field.</a:t>
            </a:r>
          </a:p>
          <a:p>
            <a:pPr lvl="1"/>
            <a:r>
              <a:rPr lang="en-US" sz="2000" dirty="0"/>
              <a:t>Website: https://www.cedarville.edu/Academic-Schools-and-Departments/Center-for-Biblical-Integration.aspx</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in General</a:t>
            </a:r>
          </a:p>
        </p:txBody>
      </p:sp>
      <p:sp>
        <p:nvSpPr>
          <p:cNvPr id="3" name="Content Placeholder 2"/>
          <p:cNvSpPr>
            <a:spLocks noGrp="1"/>
          </p:cNvSpPr>
          <p:nvPr>
            <p:ph idx="1"/>
          </p:nvPr>
        </p:nvSpPr>
        <p:spPr>
          <a:xfrm>
            <a:off x="457200" y="942976"/>
            <a:ext cx="8229600" cy="3973581"/>
          </a:xfrm>
        </p:spPr>
        <p:txBody>
          <a:bodyPr/>
          <a:lstStyle/>
          <a:p>
            <a:r>
              <a:rPr lang="en-US" b="1" dirty="0"/>
              <a:t>Goal</a:t>
            </a:r>
            <a:r>
              <a:rPr lang="en-US" dirty="0"/>
              <a:t>- all for God’s glory</a:t>
            </a:r>
          </a:p>
          <a:p>
            <a:r>
              <a:rPr lang="en-US" b="1" dirty="0"/>
              <a:t>Quality</a:t>
            </a:r>
            <a:r>
              <a:rPr lang="en-US" dirty="0"/>
              <a:t>- do what you do with excellence</a:t>
            </a:r>
          </a:p>
          <a:p>
            <a:r>
              <a:rPr lang="en-US" b="1" dirty="0"/>
              <a:t>Service</a:t>
            </a:r>
            <a:r>
              <a:rPr lang="en-US" dirty="0"/>
              <a:t>- count others more significant, seek to serve</a:t>
            </a:r>
          </a:p>
          <a:p>
            <a:r>
              <a:rPr lang="en-US" b="1" dirty="0"/>
              <a:t>Honesty</a:t>
            </a:r>
            <a:r>
              <a:rPr lang="en-US" dirty="0"/>
              <a:t>- do what you do with integrity</a:t>
            </a:r>
          </a:p>
          <a:p>
            <a:r>
              <a:rPr lang="en-US" b="1" dirty="0"/>
              <a:t>Thankfulness</a:t>
            </a:r>
            <a:r>
              <a:rPr lang="en-US" dirty="0"/>
              <a:t>- a spirit of thankfulness should permeate your tasks</a:t>
            </a:r>
          </a:p>
        </p:txBody>
      </p:sp>
    </p:spTree>
    <p:extLst>
      <p:ext uri="{BB962C8B-B14F-4D97-AF65-F5344CB8AC3E}">
        <p14:creationId xmlns:p14="http://schemas.microsoft.com/office/powerpoint/2010/main" val="203327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in General</a:t>
            </a:r>
          </a:p>
        </p:txBody>
      </p:sp>
      <p:sp>
        <p:nvSpPr>
          <p:cNvPr id="3" name="Content Placeholder 2"/>
          <p:cNvSpPr>
            <a:spLocks noGrp="1"/>
          </p:cNvSpPr>
          <p:nvPr>
            <p:ph idx="1"/>
          </p:nvPr>
        </p:nvSpPr>
        <p:spPr>
          <a:xfrm>
            <a:off x="457200" y="942976"/>
            <a:ext cx="8229600" cy="3993459"/>
          </a:xfrm>
        </p:spPr>
        <p:txBody>
          <a:bodyPr/>
          <a:lstStyle/>
          <a:p>
            <a:r>
              <a:rPr lang="en-US" sz="3000" b="1" dirty="0"/>
              <a:t>Humility</a:t>
            </a:r>
            <a:r>
              <a:rPr lang="en-US" sz="3000" dirty="0"/>
              <a:t>- think of yourself less, others-centered, Christ-exalting</a:t>
            </a:r>
          </a:p>
          <a:p>
            <a:r>
              <a:rPr lang="en-US" sz="3000" b="1" dirty="0"/>
              <a:t>Joy</a:t>
            </a:r>
            <a:r>
              <a:rPr lang="en-US" sz="3000" dirty="0"/>
              <a:t>- rejoice in the Lord always, including work</a:t>
            </a:r>
          </a:p>
          <a:p>
            <a:r>
              <a:rPr lang="en-US" sz="3000" b="1" dirty="0"/>
              <a:t>Not murmuring</a:t>
            </a:r>
            <a:r>
              <a:rPr lang="en-US" sz="3000" dirty="0"/>
              <a:t>- no grumbling or disputing (Phil. 2:14-15)</a:t>
            </a:r>
          </a:p>
          <a:p>
            <a:r>
              <a:rPr lang="en-US" sz="3000" b="1" dirty="0"/>
              <a:t>Patience</a:t>
            </a:r>
            <a:r>
              <a:rPr lang="en-US" sz="3000" dirty="0"/>
              <a:t>- have a self-controlled spirit</a:t>
            </a:r>
          </a:p>
          <a:p>
            <a:r>
              <a:rPr lang="en-US" sz="3000" b="1" dirty="0"/>
              <a:t>Aware</a:t>
            </a:r>
            <a:r>
              <a:rPr lang="en-US" sz="3000" dirty="0"/>
              <a:t>- God is Creator and Sustainer of</a:t>
            </a:r>
            <a:br>
              <a:rPr lang="en-US" sz="3000" dirty="0"/>
            </a:br>
            <a:r>
              <a:rPr lang="en-US" sz="3000" dirty="0"/>
              <a:t>all we do in every discipline</a:t>
            </a:r>
          </a:p>
        </p:txBody>
      </p:sp>
    </p:spTree>
    <p:extLst>
      <p:ext uri="{BB962C8B-B14F-4D97-AF65-F5344CB8AC3E}">
        <p14:creationId xmlns:p14="http://schemas.microsoft.com/office/powerpoint/2010/main" val="853697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Specific Integration: Scholarly Disciplines</a:t>
            </a:r>
          </a:p>
        </p:txBody>
      </p:sp>
      <p:sp>
        <p:nvSpPr>
          <p:cNvPr id="3" name="Content Placeholder 2"/>
          <p:cNvSpPr>
            <a:spLocks noGrp="1"/>
          </p:cNvSpPr>
          <p:nvPr>
            <p:ph idx="1"/>
          </p:nvPr>
        </p:nvSpPr>
        <p:spPr>
          <a:xfrm>
            <a:off x="457200" y="942976"/>
            <a:ext cx="8229600" cy="4125981"/>
          </a:xfrm>
        </p:spPr>
        <p:txBody>
          <a:bodyPr/>
          <a:lstStyle/>
          <a:p>
            <a:r>
              <a:rPr lang="en-US" sz="1900" dirty="0"/>
              <a:t>How do my Christian beliefs affect my approach to my academic discipline or professional field?</a:t>
            </a:r>
          </a:p>
          <a:p>
            <a:r>
              <a:rPr lang="en-US" sz="1900" dirty="0"/>
              <a:t>Does the Bible address my discipline directly and specifically? If not, how does theology shape your interpretation of findings in your field?</a:t>
            </a:r>
          </a:p>
          <a:p>
            <a:r>
              <a:rPr lang="en-US" sz="1900" dirty="0"/>
              <a:t>Do I teach my students to think/write/compose/act within my field or discipline as a believer?</a:t>
            </a:r>
          </a:p>
          <a:p>
            <a:r>
              <a:rPr lang="en-US" sz="1900" dirty="0"/>
              <a:t>Am I pointing out to students things within our discipline that are not biblical and must be </a:t>
            </a:r>
            <a:r>
              <a:rPr lang="en-US" sz="1900" b="1" dirty="0"/>
              <a:t>rejected</a:t>
            </a:r>
            <a:r>
              <a:rPr lang="en-US" sz="1900" dirty="0"/>
              <a:t>? </a:t>
            </a:r>
            <a:r>
              <a:rPr lang="en-US" sz="1900" b="1" dirty="0"/>
              <a:t>Affirmed</a:t>
            </a:r>
            <a:r>
              <a:rPr lang="en-US" sz="1900" dirty="0"/>
              <a:t>? </a:t>
            </a:r>
            <a:r>
              <a:rPr lang="en-US" sz="1900" b="1" dirty="0"/>
              <a:t>Redeemed</a:t>
            </a:r>
            <a:r>
              <a:rPr lang="en-US" sz="1900" dirty="0"/>
              <a:t>? (This is an important component of the second section of your integration paper).</a:t>
            </a:r>
          </a:p>
          <a:p>
            <a:r>
              <a:rPr lang="en-US" sz="1900" dirty="0"/>
              <a:t>Do I take a holistic approach to instructing my audience (students or peers), promoting character development (i.e. spiritual growth)?</a:t>
            </a:r>
          </a:p>
          <a:p>
            <a:r>
              <a:rPr lang="en-US" sz="1900" dirty="0"/>
              <a:t>In what specific ways do you hope to bring glory to God in </a:t>
            </a:r>
            <a:br>
              <a:rPr lang="en-US" sz="1900" dirty="0"/>
            </a:br>
            <a:r>
              <a:rPr lang="en-US" sz="1900" dirty="0"/>
              <a:t>your work?</a:t>
            </a:r>
          </a:p>
        </p:txBody>
      </p:sp>
    </p:spTree>
    <p:extLst>
      <p:ext uri="{BB962C8B-B14F-4D97-AF65-F5344CB8AC3E}">
        <p14:creationId xmlns:p14="http://schemas.microsoft.com/office/powerpoint/2010/main" val="4205753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Scholarly Disciplines</a:t>
            </a:r>
          </a:p>
        </p:txBody>
      </p:sp>
      <p:sp>
        <p:nvSpPr>
          <p:cNvPr id="3" name="Content Placeholder 2"/>
          <p:cNvSpPr>
            <a:spLocks noGrp="1"/>
          </p:cNvSpPr>
          <p:nvPr>
            <p:ph idx="1"/>
          </p:nvPr>
        </p:nvSpPr>
        <p:spPr/>
        <p:txBody>
          <a:bodyPr/>
          <a:lstStyle/>
          <a:p>
            <a:r>
              <a:rPr lang="en-US" sz="2400" dirty="0"/>
              <a:t>True biblical integration for a specific discipline requires biblical investigation and interpretation, as well as theological synthesis. It is the theology (drawn from rigorous biblical interpretation) that becomes the means for engaging all disciplines and fields.</a:t>
            </a:r>
          </a:p>
          <a:p>
            <a:r>
              <a:rPr lang="en-US" sz="2400" dirty="0"/>
              <a:t>True biblical integration means that we are called to love our neighbors as ourselves, know what can be affirmed, rejected, and redeemed in our disciplines based on that biblical-theological foundation, and allow your biblical-theological</a:t>
            </a:r>
            <a:br>
              <a:rPr lang="en-US" sz="2400" dirty="0"/>
            </a:br>
            <a:r>
              <a:rPr lang="en-US" sz="2400" dirty="0"/>
              <a:t>worldview to shape your interpretation of findings</a:t>
            </a:r>
            <a:br>
              <a:rPr lang="en-US" sz="2400" dirty="0"/>
            </a:br>
            <a:r>
              <a:rPr lang="en-US" sz="2400" dirty="0"/>
              <a:t>in your field.</a:t>
            </a:r>
          </a:p>
          <a:p>
            <a:endParaRPr lang="en-US" dirty="0"/>
          </a:p>
        </p:txBody>
      </p:sp>
    </p:spTree>
    <p:extLst>
      <p:ext uri="{BB962C8B-B14F-4D97-AF65-F5344CB8AC3E}">
        <p14:creationId xmlns:p14="http://schemas.microsoft.com/office/powerpoint/2010/main" val="3711851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DDE0-579E-8847-9A0C-A7B886DC2533}"/>
              </a:ext>
            </a:extLst>
          </p:cNvPr>
          <p:cNvSpPr>
            <a:spLocks noGrp="1"/>
          </p:cNvSpPr>
          <p:nvPr>
            <p:ph type="title"/>
          </p:nvPr>
        </p:nvSpPr>
        <p:spPr/>
        <p:txBody>
          <a:bodyPr/>
          <a:lstStyle/>
          <a:p>
            <a:r>
              <a:rPr lang="en-US" dirty="0"/>
              <a:t>Scholarly Disciplines</a:t>
            </a:r>
          </a:p>
        </p:txBody>
      </p:sp>
      <p:sp>
        <p:nvSpPr>
          <p:cNvPr id="3" name="Content Placeholder 2">
            <a:extLst>
              <a:ext uri="{FF2B5EF4-FFF2-40B4-BE49-F238E27FC236}">
                <a16:creationId xmlns:a16="http://schemas.microsoft.com/office/drawing/2014/main" id="{04855667-122C-DC44-98DC-02012CACF099}"/>
              </a:ext>
            </a:extLst>
          </p:cNvPr>
          <p:cNvSpPr>
            <a:spLocks noGrp="1"/>
          </p:cNvSpPr>
          <p:nvPr>
            <p:ph idx="1"/>
          </p:nvPr>
        </p:nvSpPr>
        <p:spPr/>
        <p:txBody>
          <a:bodyPr/>
          <a:lstStyle/>
          <a:p>
            <a:r>
              <a:rPr lang="en-US" sz="2600" dirty="0"/>
              <a:t>The scholar (or student) with a biblical-theological mindset can pursue and communicate wisdom in predominately “secular” academic fields. This pursuit and communication requires penetrating the citadel of contemporary “knowledge” and brings every thought captive in service to others and for the sake of God’s glory (cf. 2 Cor. 10:3-5).</a:t>
            </a:r>
          </a:p>
        </p:txBody>
      </p:sp>
    </p:spTree>
    <p:extLst>
      <p:ext uri="{BB962C8B-B14F-4D97-AF65-F5344CB8AC3E}">
        <p14:creationId xmlns:p14="http://schemas.microsoft.com/office/powerpoint/2010/main" val="160210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p:txBody>
          <a:bodyPr/>
          <a:lstStyle/>
          <a:p>
            <a:r>
              <a:rPr lang="en-US" sz="2400" dirty="0"/>
              <a:t>Five main points of your paper:</a:t>
            </a:r>
          </a:p>
          <a:p>
            <a:pPr lvl="1"/>
            <a:r>
              <a:rPr lang="en-US" sz="2000" dirty="0"/>
              <a:t>The faculty member's Christian worldview (e.g., beliefs concerning God, creation, man, sin, epistemology, etc.).</a:t>
            </a:r>
          </a:p>
          <a:p>
            <a:pPr lvl="1"/>
            <a:r>
              <a:rPr lang="en-US" sz="2000" dirty="0"/>
              <a:t>The correlation between Scripture or scriptural principles and his or her discipline.</a:t>
            </a:r>
          </a:p>
          <a:p>
            <a:pPr lvl="1"/>
            <a:r>
              <a:rPr lang="en-US" sz="2000" dirty="0"/>
              <a:t>The faculty member's role in and commitment to Christian higher education.</a:t>
            </a:r>
          </a:p>
          <a:p>
            <a:pPr lvl="1"/>
            <a:r>
              <a:rPr lang="en-US" sz="2000" dirty="0"/>
              <a:t>The relationship between faith and practice as demonstrated in teaching philosophy and lifestyle.</a:t>
            </a:r>
          </a:p>
          <a:p>
            <a:pPr lvl="1"/>
            <a:r>
              <a:rPr lang="en-US" sz="2000" dirty="0"/>
              <a:t>The methods and means for communicating these beliefs in the classroom.</a:t>
            </a:r>
          </a:p>
          <a:p>
            <a:endParaRPr lang="en-US" sz="2000" dirty="0"/>
          </a:p>
        </p:txBody>
      </p:sp>
    </p:spTree>
    <p:extLst>
      <p:ext uri="{BB962C8B-B14F-4D97-AF65-F5344CB8AC3E}">
        <p14:creationId xmlns:p14="http://schemas.microsoft.com/office/powerpoint/2010/main" val="397188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a:xfrm>
            <a:off x="457200" y="942976"/>
            <a:ext cx="8229600" cy="3728415"/>
          </a:xfrm>
        </p:spPr>
        <p:txBody>
          <a:bodyPr/>
          <a:lstStyle/>
          <a:p>
            <a:pPr lvl="0"/>
            <a:r>
              <a:rPr lang="en-US" sz="2000" dirty="0"/>
              <a:t>Content:  it is a statement of personal worldview and biblical integration within one’s discipline.</a:t>
            </a:r>
          </a:p>
          <a:p>
            <a:pPr lvl="1"/>
            <a:r>
              <a:rPr lang="en-US" sz="2000" dirty="0"/>
              <a:t>BIP is not to be a generic statement about integration in general.</a:t>
            </a:r>
          </a:p>
          <a:p>
            <a:pPr lvl="1"/>
            <a:r>
              <a:rPr lang="en-US" sz="2000" dirty="0"/>
              <a:t>Clearly support your views on the five criteria spelled out in the FHB (label these five criteria, provide sub-headings as appropriate).</a:t>
            </a:r>
          </a:p>
          <a:p>
            <a:pPr lvl="1"/>
            <a:r>
              <a:rPr lang="en-US" sz="2000" dirty="0"/>
              <a:t>Application of a biblical worldview to a discipline may include examples of what can be affirmed, rejected, or redeemed, but does not have to include all three.</a:t>
            </a:r>
          </a:p>
          <a:p>
            <a:pPr lvl="1"/>
            <a:r>
              <a:rPr lang="en-US" sz="2000" dirty="0"/>
              <a:t>Scripture should not be quoted at length, but note the references throughout for support (objective is to write what you believe with Scriptural support rather than to quote verse after verse without getting to what you believe).</a:t>
            </a:r>
          </a:p>
        </p:txBody>
      </p:sp>
    </p:spTree>
    <p:extLst>
      <p:ext uri="{BB962C8B-B14F-4D97-AF65-F5344CB8AC3E}">
        <p14:creationId xmlns:p14="http://schemas.microsoft.com/office/powerpoint/2010/main" val="1124850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Integration Paper</a:t>
            </a:r>
          </a:p>
        </p:txBody>
      </p:sp>
      <p:sp>
        <p:nvSpPr>
          <p:cNvPr id="3" name="Content Placeholder 2"/>
          <p:cNvSpPr>
            <a:spLocks noGrp="1"/>
          </p:cNvSpPr>
          <p:nvPr>
            <p:ph idx="1"/>
          </p:nvPr>
        </p:nvSpPr>
        <p:spPr/>
        <p:txBody>
          <a:bodyPr/>
          <a:lstStyle/>
          <a:p>
            <a:pPr lvl="0"/>
            <a:r>
              <a:rPr lang="en-US" sz="1900" dirty="0"/>
              <a:t>Format:  resulting BIP should be of publishable quality in every aspect</a:t>
            </a:r>
          </a:p>
          <a:p>
            <a:pPr lvl="1"/>
            <a:r>
              <a:rPr lang="en-US" sz="1900" dirty="0"/>
              <a:t>Font:  for text, use Times New Roman, Cambria (Body) or Arial, 12 point.  Use same font and size throughout.</a:t>
            </a:r>
          </a:p>
          <a:p>
            <a:pPr lvl="1"/>
            <a:r>
              <a:rPr lang="en-US" sz="1900" dirty="0"/>
              <a:t>Margins:  use 1-inch on both sides, top, and bottom.</a:t>
            </a:r>
          </a:p>
          <a:p>
            <a:pPr lvl="1"/>
            <a:r>
              <a:rPr lang="en-US" sz="1900" dirty="0"/>
              <a:t>Length:  10-40 content pages (double-spaced).</a:t>
            </a:r>
          </a:p>
          <a:p>
            <a:pPr lvl="1"/>
            <a:r>
              <a:rPr lang="en-US" sz="1900" dirty="0"/>
              <a:t>Style guide:  Chicago Manual or APA.</a:t>
            </a:r>
          </a:p>
          <a:p>
            <a:pPr lvl="1"/>
            <a:r>
              <a:rPr lang="en-US" sz="1900" dirty="0"/>
              <a:t>While the BIP is not a research paper, it needs to interact with current literature (use 10-20 properly </a:t>
            </a:r>
            <a:r>
              <a:rPr lang="en-US" sz="1900"/>
              <a:t>footnoted sources, not </a:t>
            </a:r>
            <a:r>
              <a:rPr lang="en-US" sz="1900" dirty="0"/>
              <a:t>counting Scripture references).</a:t>
            </a:r>
          </a:p>
          <a:p>
            <a:pPr lvl="1"/>
            <a:r>
              <a:rPr lang="en-US" sz="1900" dirty="0"/>
              <a:t>Include a title page, and number all subsequent pages. </a:t>
            </a:r>
          </a:p>
          <a:p>
            <a:pPr lvl="0"/>
            <a:r>
              <a:rPr lang="en-US" sz="1900" dirty="0"/>
              <a:t>BOTTOM LINE:  use the BIP to clearly articulate your worldview and </a:t>
            </a:r>
            <a:br>
              <a:rPr lang="en-US" sz="1900" dirty="0"/>
            </a:br>
            <a:r>
              <a:rPr lang="en-US" sz="1900" dirty="0"/>
              <a:t>biblical application to your discipline.  It will inform CU leaders as </a:t>
            </a:r>
            <a:br>
              <a:rPr lang="en-US" sz="1900" dirty="0"/>
            </a:br>
            <a:r>
              <a:rPr lang="en-US" sz="1900" dirty="0"/>
              <a:t>they consider your future at Cedarville.</a:t>
            </a:r>
          </a:p>
          <a:p>
            <a:endParaRPr lang="en-US" sz="1900" dirty="0"/>
          </a:p>
          <a:p>
            <a:endParaRPr lang="en-US" sz="1900" dirty="0"/>
          </a:p>
        </p:txBody>
      </p:sp>
    </p:spTree>
    <p:extLst>
      <p:ext uri="{BB962C8B-B14F-4D97-AF65-F5344CB8AC3E}">
        <p14:creationId xmlns:p14="http://schemas.microsoft.com/office/powerpoint/2010/main" val="835454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C280-C0A0-F441-A989-A37B9485A02C}"/>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181C81A9-2A54-844B-B2CA-019C9936C18C}"/>
              </a:ext>
            </a:extLst>
          </p:cNvPr>
          <p:cNvSpPr>
            <a:spLocks noGrp="1"/>
          </p:cNvSpPr>
          <p:nvPr>
            <p:ph idx="1"/>
          </p:nvPr>
        </p:nvSpPr>
        <p:spPr>
          <a:xfrm>
            <a:off x="457200" y="942976"/>
            <a:ext cx="8229600" cy="4200524"/>
          </a:xfrm>
        </p:spPr>
        <p:txBody>
          <a:bodyPr/>
          <a:lstStyle/>
          <a:p>
            <a:r>
              <a:rPr lang="en-US" dirty="0"/>
              <a:t>Paper</a:t>
            </a:r>
          </a:p>
          <a:p>
            <a:pPr lvl="1"/>
            <a:r>
              <a:rPr lang="en-US" sz="2400" dirty="0"/>
              <a:t>What are examples in your field, based on theological truth, of what you affirm, reject, and redeem?</a:t>
            </a:r>
          </a:p>
          <a:p>
            <a:pPr lvl="1"/>
            <a:r>
              <a:rPr lang="en-US" sz="2400" dirty="0"/>
              <a:t>How do biblical-theological truths shape your interpretation and conclusions in your field?</a:t>
            </a:r>
          </a:p>
          <a:p>
            <a:r>
              <a:rPr lang="en-US" dirty="0"/>
              <a:t>Classroom</a:t>
            </a:r>
          </a:p>
          <a:p>
            <a:pPr lvl="1"/>
            <a:r>
              <a:rPr lang="en-US" sz="2400" dirty="0"/>
              <a:t>What assignments do you use for integration?</a:t>
            </a:r>
          </a:p>
          <a:p>
            <a:pPr lvl="1"/>
            <a:r>
              <a:rPr lang="en-US" sz="2400" dirty="0"/>
              <a:t>What lectures or classroom activities do you use</a:t>
            </a:r>
            <a:br>
              <a:rPr lang="en-US" sz="2400" dirty="0"/>
            </a:br>
            <a:r>
              <a:rPr lang="en-US" sz="2400" dirty="0"/>
              <a:t>to </a:t>
            </a:r>
            <a:r>
              <a:rPr lang="en-US" sz="2400"/>
              <a:t>promote integration?</a:t>
            </a:r>
            <a:endParaRPr lang="en-US" sz="2400" dirty="0"/>
          </a:p>
        </p:txBody>
      </p:sp>
    </p:spTree>
    <p:extLst>
      <p:ext uri="{BB962C8B-B14F-4D97-AF65-F5344CB8AC3E}">
        <p14:creationId xmlns:p14="http://schemas.microsoft.com/office/powerpoint/2010/main" val="244519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Truths</a:t>
            </a:r>
          </a:p>
        </p:txBody>
      </p:sp>
      <p:sp>
        <p:nvSpPr>
          <p:cNvPr id="3" name="Content Placeholder 2"/>
          <p:cNvSpPr>
            <a:spLocks noGrp="1"/>
          </p:cNvSpPr>
          <p:nvPr>
            <p:ph idx="1"/>
          </p:nvPr>
        </p:nvSpPr>
        <p:spPr>
          <a:xfrm>
            <a:off x="265043" y="870089"/>
            <a:ext cx="8229600" cy="3651647"/>
          </a:xfrm>
        </p:spPr>
        <p:txBody>
          <a:bodyPr/>
          <a:lstStyle/>
          <a:p>
            <a:r>
              <a:rPr lang="en-US" sz="2200" dirty="0"/>
              <a:t>The gospel is news, specifically good news about the person and work of Jesus Christ (1 Cor. 15:1-58).</a:t>
            </a:r>
          </a:p>
          <a:p>
            <a:pPr lvl="1"/>
            <a:r>
              <a:rPr lang="en-US" sz="2000" dirty="0"/>
              <a:t>The gospel is the announcement that the crucified and risen Jesus (perfect Son of God, Son of Man), who died for our sins and rose again according to the Scriptures, has been enthroned as the true Lord and Savior of the world. When this gospel is preached, God calls people, out of sheer grace, to respond in repentance and faith in Jesus Christ.</a:t>
            </a:r>
          </a:p>
          <a:p>
            <a:pPr lvl="2">
              <a:spcBef>
                <a:spcPts val="1000"/>
              </a:spcBef>
            </a:pPr>
            <a:r>
              <a:rPr lang="en-US" sz="1800" dirty="0"/>
              <a:t>This definition is historical, telling us the reality of who Jesus is and what he accomplished. </a:t>
            </a:r>
          </a:p>
          <a:p>
            <a:pPr lvl="2"/>
            <a:r>
              <a:rPr lang="en-US" sz="1800" dirty="0"/>
              <a:t>It is also experiential, meaning it is applied to us through the means of repentance (turning from sin) and faith in Jesus as our Lord, </a:t>
            </a:r>
            <a:br>
              <a:rPr lang="en-US" sz="1800" dirty="0"/>
            </a:br>
            <a:r>
              <a:rPr lang="en-US" sz="1800" dirty="0"/>
              <a:t>Savior, and Treasure.</a:t>
            </a:r>
          </a:p>
        </p:txBody>
      </p:sp>
    </p:spTree>
    <p:extLst>
      <p:ext uri="{BB962C8B-B14F-4D97-AF65-F5344CB8AC3E}">
        <p14:creationId xmlns:p14="http://schemas.microsoft.com/office/powerpoint/2010/main" val="77786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Truths</a:t>
            </a:r>
          </a:p>
        </p:txBody>
      </p:sp>
      <p:sp>
        <p:nvSpPr>
          <p:cNvPr id="3" name="Content Placeholder 2"/>
          <p:cNvSpPr>
            <a:spLocks noGrp="1"/>
          </p:cNvSpPr>
          <p:nvPr>
            <p:ph idx="1"/>
          </p:nvPr>
        </p:nvSpPr>
        <p:spPr/>
        <p:txBody>
          <a:bodyPr/>
          <a:lstStyle/>
          <a:p>
            <a:r>
              <a:rPr lang="en-US" dirty="0"/>
              <a:t>Biblical integration is the understanding and application of biblical-theological truth to the various spheres of life and academic study.</a:t>
            </a:r>
          </a:p>
          <a:p>
            <a:r>
              <a:rPr lang="en-US" dirty="0"/>
              <a:t>Scripture is inspired (2 Tim. 3:16-17; 2 Peter 1:20-21), inerrant, infallible, authoritative, clear, and sufficient.</a:t>
            </a:r>
          </a:p>
        </p:txBody>
      </p:sp>
    </p:spTree>
    <p:extLst>
      <p:ext uri="{BB962C8B-B14F-4D97-AF65-F5344CB8AC3E}">
        <p14:creationId xmlns:p14="http://schemas.microsoft.com/office/powerpoint/2010/main" val="1872319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Foundational Truths</a:t>
            </a:r>
          </a:p>
        </p:txBody>
      </p:sp>
      <p:sp>
        <p:nvSpPr>
          <p:cNvPr id="3" name="Content Placeholder 2"/>
          <p:cNvSpPr>
            <a:spLocks noGrp="1"/>
          </p:cNvSpPr>
          <p:nvPr>
            <p:ph idx="1"/>
          </p:nvPr>
        </p:nvSpPr>
        <p:spPr>
          <a:xfrm>
            <a:off x="106017" y="870089"/>
            <a:ext cx="6612835" cy="4125981"/>
          </a:xfrm>
        </p:spPr>
        <p:txBody>
          <a:bodyPr/>
          <a:lstStyle/>
          <a:p>
            <a:r>
              <a:rPr lang="en-US" sz="2800" dirty="0"/>
              <a:t>Theology, according to David Wells, is the sustained effort to know the character, acts, and will of the triune God as He has disclosed and interpreted these for His people in Scripture, in order that we might know Him, learn to think our thoughts after Him, live our lives in His world on His terms, and by thought and action communicate and live out His truth in our own time and culture.</a:t>
            </a:r>
          </a:p>
        </p:txBody>
      </p:sp>
      <p:pic>
        <p:nvPicPr>
          <p:cNvPr id="4" name="Picture 3"/>
          <p:cNvPicPr>
            <a:picLocks noChangeAspect="1"/>
          </p:cNvPicPr>
          <p:nvPr/>
        </p:nvPicPr>
        <p:blipFill>
          <a:blip r:embed="rId3"/>
          <a:stretch>
            <a:fillRect/>
          </a:stretch>
        </p:blipFill>
        <p:spPr>
          <a:xfrm>
            <a:off x="7038975" y="1016068"/>
            <a:ext cx="1771650" cy="2581275"/>
          </a:xfrm>
          <a:prstGeom prst="rect">
            <a:avLst/>
          </a:prstGeom>
        </p:spPr>
      </p:pic>
    </p:spTree>
    <p:extLst>
      <p:ext uri="{BB962C8B-B14F-4D97-AF65-F5344CB8AC3E}">
        <p14:creationId xmlns:p14="http://schemas.microsoft.com/office/powerpoint/2010/main" val="43891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Theology</a:t>
            </a:r>
          </a:p>
        </p:txBody>
      </p:sp>
      <p:sp>
        <p:nvSpPr>
          <p:cNvPr id="3" name="Content Placeholder 2"/>
          <p:cNvSpPr>
            <a:spLocks noGrp="1"/>
          </p:cNvSpPr>
          <p:nvPr>
            <p:ph idx="1"/>
          </p:nvPr>
        </p:nvSpPr>
        <p:spPr/>
        <p:txBody>
          <a:bodyPr/>
          <a:lstStyle/>
          <a:p>
            <a:r>
              <a:rPr lang="en-US" dirty="0"/>
              <a:t>With this definition of theology in mind, if we are to apply Scripture correctly, we must </a:t>
            </a:r>
          </a:p>
          <a:p>
            <a:pPr lvl="1"/>
            <a:r>
              <a:rPr lang="en-US" dirty="0"/>
              <a:t>Interpret it correctly </a:t>
            </a:r>
          </a:p>
          <a:p>
            <a:pPr lvl="1"/>
            <a:r>
              <a:rPr lang="en-US" dirty="0"/>
              <a:t>Unpack the biblical storyline, noting how God’s plan unfolds, centered in Christ</a:t>
            </a:r>
          </a:p>
          <a:p>
            <a:pPr lvl="1"/>
            <a:r>
              <a:rPr lang="en-US" dirty="0"/>
              <a:t>Identify the framework and main themes of the Bible</a:t>
            </a:r>
          </a:p>
        </p:txBody>
      </p:sp>
    </p:spTree>
    <p:extLst>
      <p:ext uri="{BB962C8B-B14F-4D97-AF65-F5344CB8AC3E}">
        <p14:creationId xmlns:p14="http://schemas.microsoft.com/office/powerpoint/2010/main" val="389091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Theology</a:t>
            </a:r>
          </a:p>
        </p:txBody>
      </p:sp>
      <p:sp>
        <p:nvSpPr>
          <p:cNvPr id="3" name="Content Placeholder 2"/>
          <p:cNvSpPr>
            <a:spLocks noGrp="1"/>
          </p:cNvSpPr>
          <p:nvPr>
            <p:ph idx="1"/>
          </p:nvPr>
        </p:nvSpPr>
        <p:spPr>
          <a:xfrm>
            <a:off x="457200" y="942976"/>
            <a:ext cx="8229600" cy="4086224"/>
          </a:xfrm>
        </p:spPr>
        <p:txBody>
          <a:bodyPr/>
          <a:lstStyle/>
          <a:p>
            <a:r>
              <a:rPr lang="en-US" sz="2100" dirty="0"/>
              <a:t>Theology inevitably involves theological construction and doctrinal formulation, grounded in biblical theology and done in light of historical theology, but which also involves interacting with all areas of life—history, science, psychology, ethics, etc. </a:t>
            </a:r>
          </a:p>
          <a:p>
            <a:r>
              <a:rPr lang="en-US" sz="2100" dirty="0"/>
              <a:t>In so doing, theology leads to worldview formation as we seek to set the biblical-theological framework of Scripture over against all other worldviews and learn “to think God’s thoughts after him,” even in areas that the Bible does not directly address. In this important way, systematic theology presents a well thought out worldview, over against all of its competitors, as it seeks to apply truth to every </a:t>
            </a:r>
            <a:br>
              <a:rPr lang="en-US" sz="2100" dirty="0"/>
            </a:br>
            <a:r>
              <a:rPr lang="en-US" sz="2100" dirty="0"/>
              <a:t>domain of our existence. </a:t>
            </a:r>
          </a:p>
        </p:txBody>
      </p:sp>
    </p:spTree>
    <p:extLst>
      <p:ext uri="{BB962C8B-B14F-4D97-AF65-F5344CB8AC3E}">
        <p14:creationId xmlns:p14="http://schemas.microsoft.com/office/powerpoint/2010/main" val="32042311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3"/>
          <a:stretch>
            <a:fillRect/>
          </a:stretch>
        </p:blipFill>
        <p:spPr>
          <a:xfrm>
            <a:off x="2906707" y="0"/>
            <a:ext cx="3330587" cy="5150392"/>
          </a:xfrm>
          <a:prstGeom prst="rect">
            <a:avLst/>
          </a:prstGeom>
        </p:spPr>
      </p:pic>
    </p:spTree>
    <p:extLst>
      <p:ext uri="{BB962C8B-B14F-4D97-AF65-F5344CB8AC3E}">
        <p14:creationId xmlns:p14="http://schemas.microsoft.com/office/powerpoint/2010/main" val="2397663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Philosophy of Integration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6754036"/>
              </p:ext>
            </p:extLst>
          </p:nvPr>
        </p:nvGraphicFramePr>
        <p:xfrm>
          <a:off x="735495" y="1168262"/>
          <a:ext cx="7673009" cy="365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675804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07DD8D31E2C984CBDE8CA664DF1E407" ma:contentTypeVersion="22" ma:contentTypeDescription="Create a new document." ma:contentTypeScope="" ma:versionID="9665b4fe1c0e4ab32343238e603635ff">
  <xsd:schema xmlns:xsd="http://www.w3.org/2001/XMLSchema" xmlns:xs="http://www.w3.org/2001/XMLSchema" xmlns:p="http://schemas.microsoft.com/office/2006/metadata/properties" xmlns:ns2="7de67a65-d8f6-4ef8-9017-be66bbbf68aa" xmlns:ns3="aa73cf1b-4fed-482e-a353-d566054fc61f" targetNamespace="http://schemas.microsoft.com/office/2006/metadata/properties" ma:root="true" ma:fieldsID="05e60d39458d3f68d4ffac55359ca439" ns2:_="" ns3:_="">
    <xsd:import namespace="7de67a65-d8f6-4ef8-9017-be66bbbf68aa"/>
    <xsd:import namespace="aa73cf1b-4fed-482e-a353-d566054fc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element ref="ns2:Link"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e67a65-d8f6-4ef8-9017-be66bbbf68a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20281b9-951b-4067-879e-31dc9b46f8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Link" ma:index="26"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73cf1b-4fed-482e-a353-d566054fc61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ef1b42-8fd2-4dc1-a7d7-95e1efd09cef}" ma:internalName="TaxCatchAll" ma:showField="CatchAllData" ma:web="aa73cf1b-4fed-482e-a353-d566054fc6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de67a65-d8f6-4ef8-9017-be66bbbf68aa">
      <Terms xmlns="http://schemas.microsoft.com/office/infopath/2007/PartnerControls"/>
    </lcf76f155ced4ddcb4097134ff3c332f>
    <TaxCatchAll xmlns="aa73cf1b-4fed-482e-a353-d566054fc61f" xsi:nil="true"/>
    <Link xmlns="7de67a65-d8f6-4ef8-9017-be66bbbf68aa">
      <Url xsi:nil="true"/>
      <Description xsi:nil="true"/>
    </Link>
  </documentManagement>
</p:properties>
</file>

<file path=customXml/itemProps1.xml><?xml version="1.0" encoding="utf-8"?>
<ds:datastoreItem xmlns:ds="http://schemas.openxmlformats.org/officeDocument/2006/customXml" ds:itemID="{B4409A27-DBFB-4D61-A2AC-CF794515C892}"/>
</file>

<file path=customXml/itemProps2.xml><?xml version="1.0" encoding="utf-8"?>
<ds:datastoreItem xmlns:ds="http://schemas.openxmlformats.org/officeDocument/2006/customXml" ds:itemID="{F4983A54-E3EF-4331-A5A9-1BD471444920}"/>
</file>

<file path=customXml/itemProps3.xml><?xml version="1.0" encoding="utf-8"?>
<ds:datastoreItem xmlns:ds="http://schemas.openxmlformats.org/officeDocument/2006/customXml" ds:itemID="{C1925EDE-4B16-4EF0-9694-8A0122955440}"/>
</file>

<file path=docProps/app.xml><?xml version="1.0" encoding="utf-8"?>
<Properties xmlns="http://schemas.openxmlformats.org/officeDocument/2006/extended-properties" xmlns:vt="http://schemas.openxmlformats.org/officeDocument/2006/docPropsVTypes">
  <TotalTime>2176</TotalTime>
  <Words>2375</Words>
  <Application>Microsoft Office PowerPoint</Application>
  <PresentationFormat>On-screen Show (16:9)</PresentationFormat>
  <Paragraphs>180</Paragraphs>
  <Slides>28</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28</vt:i4>
      </vt:variant>
    </vt:vector>
  </HeadingPairs>
  <TitlesOfParts>
    <vt:vector size="31" baseType="lpstr">
      <vt:lpstr>Arial</vt:lpstr>
      <vt:lpstr>Calibri</vt:lpstr>
      <vt:lpstr>Office Theme</vt:lpstr>
      <vt:lpstr>Biblical Integration</vt:lpstr>
      <vt:lpstr>PowerPoint Presentation</vt:lpstr>
      <vt:lpstr>Foundational Truths</vt:lpstr>
      <vt:lpstr>Foundational Truths</vt:lpstr>
      <vt:lpstr>Foundational Truths</vt:lpstr>
      <vt:lpstr>Importance of Theology</vt:lpstr>
      <vt:lpstr>Importance of Theology</vt:lpstr>
      <vt:lpstr>PowerPoint Presentation</vt:lpstr>
      <vt:lpstr>Philosophy of Integration</vt:lpstr>
      <vt:lpstr>Biblical Storyline</vt:lpstr>
      <vt:lpstr>Bible: Framework</vt:lpstr>
      <vt:lpstr>Bible: Themes</vt:lpstr>
      <vt:lpstr>Theology: Biblical-Theological Language</vt:lpstr>
      <vt:lpstr>Theology: Biblical-Theological Language</vt:lpstr>
      <vt:lpstr>Worldview</vt:lpstr>
      <vt:lpstr>Worldview</vt:lpstr>
      <vt:lpstr>Worldview</vt:lpstr>
      <vt:lpstr>Ethics</vt:lpstr>
      <vt:lpstr>Summary</vt:lpstr>
      <vt:lpstr>Integration in General</vt:lpstr>
      <vt:lpstr>Integration in General</vt:lpstr>
      <vt:lpstr>Specific Integration: Scholarly Disciplines</vt:lpstr>
      <vt:lpstr>Scholarly Disciplines</vt:lpstr>
      <vt:lpstr>Scholarly Disciplines</vt:lpstr>
      <vt:lpstr>Integration Paper</vt:lpstr>
      <vt:lpstr>Integration Paper</vt:lpstr>
      <vt:lpstr>Integration Paper</vt:lpstr>
      <vt:lpstr>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Craig Salisbury</dc:creator>
  <cp:keywords/>
  <dc:description/>
  <cp:lastModifiedBy>Information Technology</cp:lastModifiedBy>
  <cp:revision>167</cp:revision>
  <dcterms:created xsi:type="dcterms:W3CDTF">2011-03-24T20:47:48Z</dcterms:created>
  <dcterms:modified xsi:type="dcterms:W3CDTF">2018-07-31T19:52:27Z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0x010100C07DD8D31E2C984CBDE8CA664DF1E407</vt:lpwstr>
  </property>
</Properties>
</file>