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2.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10.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1.xml" ContentType="application/vnd.openxmlformats-officedocument.presentationml.slide+xml"/>
  <Override PartName="/ppt/slides/slide6.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70" r:id="rId4"/>
    <p:sldId id="289" r:id="rId5"/>
    <p:sldId id="264" r:id="rId6"/>
    <p:sldId id="265" r:id="rId7"/>
    <p:sldId id="266" r:id="rId8"/>
    <p:sldId id="267" r:id="rId9"/>
    <p:sldId id="271" r:id="rId10"/>
    <p:sldId id="261" r:id="rId11"/>
    <p:sldId id="262" r:id="rId12"/>
    <p:sldId id="272" r:id="rId13"/>
    <p:sldId id="277" r:id="rId14"/>
    <p:sldId id="259" r:id="rId15"/>
    <p:sldId id="260" r:id="rId16"/>
    <p:sldId id="258" r:id="rId17"/>
    <p:sldId id="257" r:id="rId18"/>
    <p:sldId id="263" r:id="rId19"/>
    <p:sldId id="273" r:id="rId20"/>
    <p:sldId id="268" r:id="rId21"/>
    <p:sldId id="269" r:id="rId22"/>
    <p:sldId id="284" r:id="rId23"/>
    <p:sldId id="281" r:id="rId24"/>
    <p:sldId id="274" r:id="rId25"/>
    <p:sldId id="276" r:id="rId26"/>
    <p:sldId id="275" r:id="rId27"/>
    <p:sldId id="287" r:id="rId28"/>
    <p:sldId id="279" r:id="rId29"/>
    <p:sldId id="286" r:id="rId30"/>
    <p:sldId id="288" r:id="rId31"/>
    <p:sldId id="278" r:id="rId32"/>
    <p:sldId id="282" r:id="rId33"/>
    <p:sldId id="283"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E4DE2-C33F-4B47-B603-1DC7951D81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28FBF2E-A38E-43C5-9D1B-3848DD265D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CEE2AE1-7DDF-4226-A412-56A9EA109FED}"/>
              </a:ext>
            </a:extLst>
          </p:cNvPr>
          <p:cNvSpPr>
            <a:spLocks noGrp="1"/>
          </p:cNvSpPr>
          <p:nvPr>
            <p:ph type="dt" sz="half" idx="10"/>
          </p:nvPr>
        </p:nvSpPr>
        <p:spPr/>
        <p:txBody>
          <a:bodyPr/>
          <a:lstStyle/>
          <a:p>
            <a:fld id="{0CE5C763-46CB-4539-BDF3-2EB2826EEAE3}" type="datetimeFigureOut">
              <a:rPr lang="en-US" smtClean="0"/>
              <a:t>2/28/2020</a:t>
            </a:fld>
            <a:endParaRPr lang="en-US"/>
          </a:p>
        </p:txBody>
      </p:sp>
      <p:sp>
        <p:nvSpPr>
          <p:cNvPr id="5" name="Footer Placeholder 4">
            <a:extLst>
              <a:ext uri="{FF2B5EF4-FFF2-40B4-BE49-F238E27FC236}">
                <a16:creationId xmlns:a16="http://schemas.microsoft.com/office/drawing/2014/main" id="{6F331D21-E55F-46B1-8DCC-771F611F19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A63554-6B3C-4B19-8117-9498382C5DF3}"/>
              </a:ext>
            </a:extLst>
          </p:cNvPr>
          <p:cNvSpPr>
            <a:spLocks noGrp="1"/>
          </p:cNvSpPr>
          <p:nvPr>
            <p:ph type="sldNum" sz="quarter" idx="12"/>
          </p:nvPr>
        </p:nvSpPr>
        <p:spPr/>
        <p:txBody>
          <a:bodyPr/>
          <a:lstStyle/>
          <a:p>
            <a:fld id="{69B424FD-01F1-4060-B1D0-9F1DB72E9857}" type="slidenum">
              <a:rPr lang="en-US" smtClean="0"/>
              <a:t>‹#›</a:t>
            </a:fld>
            <a:endParaRPr lang="en-US"/>
          </a:p>
        </p:txBody>
      </p:sp>
    </p:spTree>
    <p:extLst>
      <p:ext uri="{BB962C8B-B14F-4D97-AF65-F5344CB8AC3E}">
        <p14:creationId xmlns:p14="http://schemas.microsoft.com/office/powerpoint/2010/main" val="992326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C96DC-7AF6-41A1-B93A-E8823BCF3B6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624DBFB-995E-48A5-84BD-70FC39C7ACC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CF3E1C-FA5D-479E-8601-016FDADAAA57}"/>
              </a:ext>
            </a:extLst>
          </p:cNvPr>
          <p:cNvSpPr>
            <a:spLocks noGrp="1"/>
          </p:cNvSpPr>
          <p:nvPr>
            <p:ph type="dt" sz="half" idx="10"/>
          </p:nvPr>
        </p:nvSpPr>
        <p:spPr/>
        <p:txBody>
          <a:bodyPr/>
          <a:lstStyle/>
          <a:p>
            <a:fld id="{0CE5C763-46CB-4539-BDF3-2EB2826EEAE3}" type="datetimeFigureOut">
              <a:rPr lang="en-US" smtClean="0"/>
              <a:t>2/28/2020</a:t>
            </a:fld>
            <a:endParaRPr lang="en-US"/>
          </a:p>
        </p:txBody>
      </p:sp>
      <p:sp>
        <p:nvSpPr>
          <p:cNvPr id="5" name="Footer Placeholder 4">
            <a:extLst>
              <a:ext uri="{FF2B5EF4-FFF2-40B4-BE49-F238E27FC236}">
                <a16:creationId xmlns:a16="http://schemas.microsoft.com/office/drawing/2014/main" id="{45D34B65-E591-49ED-841B-9637143807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079199-9D85-4CE9-AEE3-7A3BCD86987D}"/>
              </a:ext>
            </a:extLst>
          </p:cNvPr>
          <p:cNvSpPr>
            <a:spLocks noGrp="1"/>
          </p:cNvSpPr>
          <p:nvPr>
            <p:ph type="sldNum" sz="quarter" idx="12"/>
          </p:nvPr>
        </p:nvSpPr>
        <p:spPr/>
        <p:txBody>
          <a:bodyPr/>
          <a:lstStyle/>
          <a:p>
            <a:fld id="{69B424FD-01F1-4060-B1D0-9F1DB72E9857}" type="slidenum">
              <a:rPr lang="en-US" smtClean="0"/>
              <a:t>‹#›</a:t>
            </a:fld>
            <a:endParaRPr lang="en-US"/>
          </a:p>
        </p:txBody>
      </p:sp>
    </p:spTree>
    <p:extLst>
      <p:ext uri="{BB962C8B-B14F-4D97-AF65-F5344CB8AC3E}">
        <p14:creationId xmlns:p14="http://schemas.microsoft.com/office/powerpoint/2010/main" val="2088567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54CA47F-86BF-4E31-93F8-405AC3C7FF9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34D0C7F-F01D-43FC-B616-6DF923D2100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87ED29-2EAF-48C0-B27C-BBF0E1BFCC9D}"/>
              </a:ext>
            </a:extLst>
          </p:cNvPr>
          <p:cNvSpPr>
            <a:spLocks noGrp="1"/>
          </p:cNvSpPr>
          <p:nvPr>
            <p:ph type="dt" sz="half" idx="10"/>
          </p:nvPr>
        </p:nvSpPr>
        <p:spPr/>
        <p:txBody>
          <a:bodyPr/>
          <a:lstStyle/>
          <a:p>
            <a:fld id="{0CE5C763-46CB-4539-BDF3-2EB2826EEAE3}" type="datetimeFigureOut">
              <a:rPr lang="en-US" smtClean="0"/>
              <a:t>2/28/2020</a:t>
            </a:fld>
            <a:endParaRPr lang="en-US"/>
          </a:p>
        </p:txBody>
      </p:sp>
      <p:sp>
        <p:nvSpPr>
          <p:cNvPr id="5" name="Footer Placeholder 4">
            <a:extLst>
              <a:ext uri="{FF2B5EF4-FFF2-40B4-BE49-F238E27FC236}">
                <a16:creationId xmlns:a16="http://schemas.microsoft.com/office/drawing/2014/main" id="{C5BDDAD0-A66A-4CC0-8EE3-E3488D7A7A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F4DB1C-9BC2-4AA2-8CCB-DD578F976C4F}"/>
              </a:ext>
            </a:extLst>
          </p:cNvPr>
          <p:cNvSpPr>
            <a:spLocks noGrp="1"/>
          </p:cNvSpPr>
          <p:nvPr>
            <p:ph type="sldNum" sz="quarter" idx="12"/>
          </p:nvPr>
        </p:nvSpPr>
        <p:spPr/>
        <p:txBody>
          <a:bodyPr/>
          <a:lstStyle/>
          <a:p>
            <a:fld id="{69B424FD-01F1-4060-B1D0-9F1DB72E9857}" type="slidenum">
              <a:rPr lang="en-US" smtClean="0"/>
              <a:t>‹#›</a:t>
            </a:fld>
            <a:endParaRPr lang="en-US"/>
          </a:p>
        </p:txBody>
      </p:sp>
    </p:spTree>
    <p:extLst>
      <p:ext uri="{BB962C8B-B14F-4D97-AF65-F5344CB8AC3E}">
        <p14:creationId xmlns:p14="http://schemas.microsoft.com/office/powerpoint/2010/main" val="2400666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3DDFF-27DA-4B4B-9740-9EE472CB42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466BDC5-C36D-46A7-864F-93B04DBA253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928D3B-2AFA-421B-B293-CBA2E27E106F}"/>
              </a:ext>
            </a:extLst>
          </p:cNvPr>
          <p:cNvSpPr>
            <a:spLocks noGrp="1"/>
          </p:cNvSpPr>
          <p:nvPr>
            <p:ph type="dt" sz="half" idx="10"/>
          </p:nvPr>
        </p:nvSpPr>
        <p:spPr/>
        <p:txBody>
          <a:bodyPr/>
          <a:lstStyle/>
          <a:p>
            <a:fld id="{0CE5C763-46CB-4539-BDF3-2EB2826EEAE3}" type="datetimeFigureOut">
              <a:rPr lang="en-US" smtClean="0"/>
              <a:t>2/28/2020</a:t>
            </a:fld>
            <a:endParaRPr lang="en-US"/>
          </a:p>
        </p:txBody>
      </p:sp>
      <p:sp>
        <p:nvSpPr>
          <p:cNvPr id="5" name="Footer Placeholder 4">
            <a:extLst>
              <a:ext uri="{FF2B5EF4-FFF2-40B4-BE49-F238E27FC236}">
                <a16:creationId xmlns:a16="http://schemas.microsoft.com/office/drawing/2014/main" id="{7280C7CF-1801-474A-B0A4-DBA6295CCE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B58D46-ABC9-45A9-9B39-F7A60EBBE168}"/>
              </a:ext>
            </a:extLst>
          </p:cNvPr>
          <p:cNvSpPr>
            <a:spLocks noGrp="1"/>
          </p:cNvSpPr>
          <p:nvPr>
            <p:ph type="sldNum" sz="quarter" idx="12"/>
          </p:nvPr>
        </p:nvSpPr>
        <p:spPr/>
        <p:txBody>
          <a:bodyPr/>
          <a:lstStyle/>
          <a:p>
            <a:fld id="{69B424FD-01F1-4060-B1D0-9F1DB72E9857}" type="slidenum">
              <a:rPr lang="en-US" smtClean="0"/>
              <a:t>‹#›</a:t>
            </a:fld>
            <a:endParaRPr lang="en-US"/>
          </a:p>
        </p:txBody>
      </p:sp>
    </p:spTree>
    <p:extLst>
      <p:ext uri="{BB962C8B-B14F-4D97-AF65-F5344CB8AC3E}">
        <p14:creationId xmlns:p14="http://schemas.microsoft.com/office/powerpoint/2010/main" val="2254206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FC44E-2FE9-4BEB-A7A8-06EC302E5F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B7F619A-AB7E-4835-B124-5D78FC37EF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3F45F38-EA27-4633-ABAA-ED087B349A82}"/>
              </a:ext>
            </a:extLst>
          </p:cNvPr>
          <p:cNvSpPr>
            <a:spLocks noGrp="1"/>
          </p:cNvSpPr>
          <p:nvPr>
            <p:ph type="dt" sz="half" idx="10"/>
          </p:nvPr>
        </p:nvSpPr>
        <p:spPr/>
        <p:txBody>
          <a:bodyPr/>
          <a:lstStyle/>
          <a:p>
            <a:fld id="{0CE5C763-46CB-4539-BDF3-2EB2826EEAE3}" type="datetimeFigureOut">
              <a:rPr lang="en-US" smtClean="0"/>
              <a:t>2/28/2020</a:t>
            </a:fld>
            <a:endParaRPr lang="en-US"/>
          </a:p>
        </p:txBody>
      </p:sp>
      <p:sp>
        <p:nvSpPr>
          <p:cNvPr id="5" name="Footer Placeholder 4">
            <a:extLst>
              <a:ext uri="{FF2B5EF4-FFF2-40B4-BE49-F238E27FC236}">
                <a16:creationId xmlns:a16="http://schemas.microsoft.com/office/drawing/2014/main" id="{32D7D29A-8842-4810-9B4B-F41EFF93C3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DC94EB-8043-4D3E-8033-9BEC68C7D031}"/>
              </a:ext>
            </a:extLst>
          </p:cNvPr>
          <p:cNvSpPr>
            <a:spLocks noGrp="1"/>
          </p:cNvSpPr>
          <p:nvPr>
            <p:ph type="sldNum" sz="quarter" idx="12"/>
          </p:nvPr>
        </p:nvSpPr>
        <p:spPr/>
        <p:txBody>
          <a:bodyPr/>
          <a:lstStyle/>
          <a:p>
            <a:fld id="{69B424FD-01F1-4060-B1D0-9F1DB72E9857}" type="slidenum">
              <a:rPr lang="en-US" smtClean="0"/>
              <a:t>‹#›</a:t>
            </a:fld>
            <a:endParaRPr lang="en-US"/>
          </a:p>
        </p:txBody>
      </p:sp>
    </p:spTree>
    <p:extLst>
      <p:ext uri="{BB962C8B-B14F-4D97-AF65-F5344CB8AC3E}">
        <p14:creationId xmlns:p14="http://schemas.microsoft.com/office/powerpoint/2010/main" val="3205523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C281D-1691-421F-9D8C-6FF6296AE2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135104-7FC8-4018-BED5-5AFC1918413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1BF07E1-CCCC-4E54-947E-C2FD65ACFEB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8F58AC5-DCC1-4065-A3E4-ACB5697CD8F4}"/>
              </a:ext>
            </a:extLst>
          </p:cNvPr>
          <p:cNvSpPr>
            <a:spLocks noGrp="1"/>
          </p:cNvSpPr>
          <p:nvPr>
            <p:ph type="dt" sz="half" idx="10"/>
          </p:nvPr>
        </p:nvSpPr>
        <p:spPr/>
        <p:txBody>
          <a:bodyPr/>
          <a:lstStyle/>
          <a:p>
            <a:fld id="{0CE5C763-46CB-4539-BDF3-2EB2826EEAE3}" type="datetimeFigureOut">
              <a:rPr lang="en-US" smtClean="0"/>
              <a:t>2/28/2020</a:t>
            </a:fld>
            <a:endParaRPr lang="en-US"/>
          </a:p>
        </p:txBody>
      </p:sp>
      <p:sp>
        <p:nvSpPr>
          <p:cNvPr id="6" name="Footer Placeholder 5">
            <a:extLst>
              <a:ext uri="{FF2B5EF4-FFF2-40B4-BE49-F238E27FC236}">
                <a16:creationId xmlns:a16="http://schemas.microsoft.com/office/drawing/2014/main" id="{7AE62426-CFBD-4BC9-A4DD-CB419CE9D3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D487AA-F830-4A18-8D44-EAF00199C477}"/>
              </a:ext>
            </a:extLst>
          </p:cNvPr>
          <p:cNvSpPr>
            <a:spLocks noGrp="1"/>
          </p:cNvSpPr>
          <p:nvPr>
            <p:ph type="sldNum" sz="quarter" idx="12"/>
          </p:nvPr>
        </p:nvSpPr>
        <p:spPr/>
        <p:txBody>
          <a:bodyPr/>
          <a:lstStyle/>
          <a:p>
            <a:fld id="{69B424FD-01F1-4060-B1D0-9F1DB72E9857}" type="slidenum">
              <a:rPr lang="en-US" smtClean="0"/>
              <a:t>‹#›</a:t>
            </a:fld>
            <a:endParaRPr lang="en-US"/>
          </a:p>
        </p:txBody>
      </p:sp>
    </p:spTree>
    <p:extLst>
      <p:ext uri="{BB962C8B-B14F-4D97-AF65-F5344CB8AC3E}">
        <p14:creationId xmlns:p14="http://schemas.microsoft.com/office/powerpoint/2010/main" val="2994369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2AE8A-6249-40AF-A7DC-FB3FB7C228E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9F4453A-B4B2-4934-89D0-1F4D6267E8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B4A257C-A576-4460-96EC-AFA78606B53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17E4740-B410-46DC-8965-6AD3F1078B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7152FD3-43C6-49B4-91B9-69EDE2FF015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A1B0523-65F3-454F-A751-3B5651731485}"/>
              </a:ext>
            </a:extLst>
          </p:cNvPr>
          <p:cNvSpPr>
            <a:spLocks noGrp="1"/>
          </p:cNvSpPr>
          <p:nvPr>
            <p:ph type="dt" sz="half" idx="10"/>
          </p:nvPr>
        </p:nvSpPr>
        <p:spPr/>
        <p:txBody>
          <a:bodyPr/>
          <a:lstStyle/>
          <a:p>
            <a:fld id="{0CE5C763-46CB-4539-BDF3-2EB2826EEAE3}" type="datetimeFigureOut">
              <a:rPr lang="en-US" smtClean="0"/>
              <a:t>2/28/2020</a:t>
            </a:fld>
            <a:endParaRPr lang="en-US"/>
          </a:p>
        </p:txBody>
      </p:sp>
      <p:sp>
        <p:nvSpPr>
          <p:cNvPr id="8" name="Footer Placeholder 7">
            <a:extLst>
              <a:ext uri="{FF2B5EF4-FFF2-40B4-BE49-F238E27FC236}">
                <a16:creationId xmlns:a16="http://schemas.microsoft.com/office/drawing/2014/main" id="{59E01CD2-72CC-4F7B-B312-9B9A18F9AC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904F86E-EFB4-4CF2-9B24-085E4EE9E15B}"/>
              </a:ext>
            </a:extLst>
          </p:cNvPr>
          <p:cNvSpPr>
            <a:spLocks noGrp="1"/>
          </p:cNvSpPr>
          <p:nvPr>
            <p:ph type="sldNum" sz="quarter" idx="12"/>
          </p:nvPr>
        </p:nvSpPr>
        <p:spPr/>
        <p:txBody>
          <a:bodyPr/>
          <a:lstStyle/>
          <a:p>
            <a:fld id="{69B424FD-01F1-4060-B1D0-9F1DB72E9857}" type="slidenum">
              <a:rPr lang="en-US" smtClean="0"/>
              <a:t>‹#›</a:t>
            </a:fld>
            <a:endParaRPr lang="en-US"/>
          </a:p>
        </p:txBody>
      </p:sp>
    </p:spTree>
    <p:extLst>
      <p:ext uri="{BB962C8B-B14F-4D97-AF65-F5344CB8AC3E}">
        <p14:creationId xmlns:p14="http://schemas.microsoft.com/office/powerpoint/2010/main" val="288155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8179B-5B40-4625-B2B0-A43C12056E0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C6703AC-5C05-4FDE-9CD0-A0ED0BD6D506}"/>
              </a:ext>
            </a:extLst>
          </p:cNvPr>
          <p:cNvSpPr>
            <a:spLocks noGrp="1"/>
          </p:cNvSpPr>
          <p:nvPr>
            <p:ph type="dt" sz="half" idx="10"/>
          </p:nvPr>
        </p:nvSpPr>
        <p:spPr/>
        <p:txBody>
          <a:bodyPr/>
          <a:lstStyle/>
          <a:p>
            <a:fld id="{0CE5C763-46CB-4539-BDF3-2EB2826EEAE3}" type="datetimeFigureOut">
              <a:rPr lang="en-US" smtClean="0"/>
              <a:t>2/28/2020</a:t>
            </a:fld>
            <a:endParaRPr lang="en-US"/>
          </a:p>
        </p:txBody>
      </p:sp>
      <p:sp>
        <p:nvSpPr>
          <p:cNvPr id="4" name="Footer Placeholder 3">
            <a:extLst>
              <a:ext uri="{FF2B5EF4-FFF2-40B4-BE49-F238E27FC236}">
                <a16:creationId xmlns:a16="http://schemas.microsoft.com/office/drawing/2014/main" id="{3C7EB006-36F2-43A1-9F4D-8D583E7432A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C7AD6F3-1D8A-4352-9FAE-8C5FA51391BE}"/>
              </a:ext>
            </a:extLst>
          </p:cNvPr>
          <p:cNvSpPr>
            <a:spLocks noGrp="1"/>
          </p:cNvSpPr>
          <p:nvPr>
            <p:ph type="sldNum" sz="quarter" idx="12"/>
          </p:nvPr>
        </p:nvSpPr>
        <p:spPr/>
        <p:txBody>
          <a:bodyPr/>
          <a:lstStyle/>
          <a:p>
            <a:fld id="{69B424FD-01F1-4060-B1D0-9F1DB72E9857}" type="slidenum">
              <a:rPr lang="en-US" smtClean="0"/>
              <a:t>‹#›</a:t>
            </a:fld>
            <a:endParaRPr lang="en-US"/>
          </a:p>
        </p:txBody>
      </p:sp>
    </p:spTree>
    <p:extLst>
      <p:ext uri="{BB962C8B-B14F-4D97-AF65-F5344CB8AC3E}">
        <p14:creationId xmlns:p14="http://schemas.microsoft.com/office/powerpoint/2010/main" val="975961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9251DD2-4F2C-4BE5-BAE4-9CB5EDBD5A88}"/>
              </a:ext>
            </a:extLst>
          </p:cNvPr>
          <p:cNvSpPr>
            <a:spLocks noGrp="1"/>
          </p:cNvSpPr>
          <p:nvPr>
            <p:ph type="dt" sz="half" idx="10"/>
          </p:nvPr>
        </p:nvSpPr>
        <p:spPr/>
        <p:txBody>
          <a:bodyPr/>
          <a:lstStyle/>
          <a:p>
            <a:fld id="{0CE5C763-46CB-4539-BDF3-2EB2826EEAE3}" type="datetimeFigureOut">
              <a:rPr lang="en-US" smtClean="0"/>
              <a:t>2/28/2020</a:t>
            </a:fld>
            <a:endParaRPr lang="en-US"/>
          </a:p>
        </p:txBody>
      </p:sp>
      <p:sp>
        <p:nvSpPr>
          <p:cNvPr id="3" name="Footer Placeholder 2">
            <a:extLst>
              <a:ext uri="{FF2B5EF4-FFF2-40B4-BE49-F238E27FC236}">
                <a16:creationId xmlns:a16="http://schemas.microsoft.com/office/drawing/2014/main" id="{16D26A9A-F35F-4E2C-AACC-A7346715120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72E6CD-4EDA-437D-920A-439EC9946CD4}"/>
              </a:ext>
            </a:extLst>
          </p:cNvPr>
          <p:cNvSpPr>
            <a:spLocks noGrp="1"/>
          </p:cNvSpPr>
          <p:nvPr>
            <p:ph type="sldNum" sz="quarter" idx="12"/>
          </p:nvPr>
        </p:nvSpPr>
        <p:spPr/>
        <p:txBody>
          <a:bodyPr/>
          <a:lstStyle/>
          <a:p>
            <a:fld id="{69B424FD-01F1-4060-B1D0-9F1DB72E9857}" type="slidenum">
              <a:rPr lang="en-US" smtClean="0"/>
              <a:t>‹#›</a:t>
            </a:fld>
            <a:endParaRPr lang="en-US"/>
          </a:p>
        </p:txBody>
      </p:sp>
    </p:spTree>
    <p:extLst>
      <p:ext uri="{BB962C8B-B14F-4D97-AF65-F5344CB8AC3E}">
        <p14:creationId xmlns:p14="http://schemas.microsoft.com/office/powerpoint/2010/main" val="4081352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D4382-98DF-4924-9622-54A27643D4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36B40D3-F814-409C-909C-DACF38352D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8FDF2F3-EA11-4251-B683-E8CF6A9445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BE3BA96-81CF-4AE2-A491-FBF1B587A2E1}"/>
              </a:ext>
            </a:extLst>
          </p:cNvPr>
          <p:cNvSpPr>
            <a:spLocks noGrp="1"/>
          </p:cNvSpPr>
          <p:nvPr>
            <p:ph type="dt" sz="half" idx="10"/>
          </p:nvPr>
        </p:nvSpPr>
        <p:spPr/>
        <p:txBody>
          <a:bodyPr/>
          <a:lstStyle/>
          <a:p>
            <a:fld id="{0CE5C763-46CB-4539-BDF3-2EB2826EEAE3}" type="datetimeFigureOut">
              <a:rPr lang="en-US" smtClean="0"/>
              <a:t>2/28/2020</a:t>
            </a:fld>
            <a:endParaRPr lang="en-US"/>
          </a:p>
        </p:txBody>
      </p:sp>
      <p:sp>
        <p:nvSpPr>
          <p:cNvPr id="6" name="Footer Placeholder 5">
            <a:extLst>
              <a:ext uri="{FF2B5EF4-FFF2-40B4-BE49-F238E27FC236}">
                <a16:creationId xmlns:a16="http://schemas.microsoft.com/office/drawing/2014/main" id="{D9B72FD8-2973-4087-AAF7-623639DF0D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9B02A1-1E0D-4E4B-BB23-424E104CBD7A}"/>
              </a:ext>
            </a:extLst>
          </p:cNvPr>
          <p:cNvSpPr>
            <a:spLocks noGrp="1"/>
          </p:cNvSpPr>
          <p:nvPr>
            <p:ph type="sldNum" sz="quarter" idx="12"/>
          </p:nvPr>
        </p:nvSpPr>
        <p:spPr/>
        <p:txBody>
          <a:bodyPr/>
          <a:lstStyle/>
          <a:p>
            <a:fld id="{69B424FD-01F1-4060-B1D0-9F1DB72E9857}" type="slidenum">
              <a:rPr lang="en-US" smtClean="0"/>
              <a:t>‹#›</a:t>
            </a:fld>
            <a:endParaRPr lang="en-US"/>
          </a:p>
        </p:txBody>
      </p:sp>
    </p:spTree>
    <p:extLst>
      <p:ext uri="{BB962C8B-B14F-4D97-AF65-F5344CB8AC3E}">
        <p14:creationId xmlns:p14="http://schemas.microsoft.com/office/powerpoint/2010/main" val="2870934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F0204-4A7F-48D5-86E7-1107861CDE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4265E86-E57B-4065-AD82-061632857F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405B33B-2845-452E-B0DD-689EE255C5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382A8D4-ACD8-48BD-9A98-5050C5F5FC01}"/>
              </a:ext>
            </a:extLst>
          </p:cNvPr>
          <p:cNvSpPr>
            <a:spLocks noGrp="1"/>
          </p:cNvSpPr>
          <p:nvPr>
            <p:ph type="dt" sz="half" idx="10"/>
          </p:nvPr>
        </p:nvSpPr>
        <p:spPr/>
        <p:txBody>
          <a:bodyPr/>
          <a:lstStyle/>
          <a:p>
            <a:fld id="{0CE5C763-46CB-4539-BDF3-2EB2826EEAE3}" type="datetimeFigureOut">
              <a:rPr lang="en-US" smtClean="0"/>
              <a:t>2/28/2020</a:t>
            </a:fld>
            <a:endParaRPr lang="en-US"/>
          </a:p>
        </p:txBody>
      </p:sp>
      <p:sp>
        <p:nvSpPr>
          <p:cNvPr id="6" name="Footer Placeholder 5">
            <a:extLst>
              <a:ext uri="{FF2B5EF4-FFF2-40B4-BE49-F238E27FC236}">
                <a16:creationId xmlns:a16="http://schemas.microsoft.com/office/drawing/2014/main" id="{2D7D1C2A-57A2-4FB7-8A49-D622C73B22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FF4CD8-C0E9-42C9-B5FE-F3E645B11D31}"/>
              </a:ext>
            </a:extLst>
          </p:cNvPr>
          <p:cNvSpPr>
            <a:spLocks noGrp="1"/>
          </p:cNvSpPr>
          <p:nvPr>
            <p:ph type="sldNum" sz="quarter" idx="12"/>
          </p:nvPr>
        </p:nvSpPr>
        <p:spPr/>
        <p:txBody>
          <a:bodyPr/>
          <a:lstStyle/>
          <a:p>
            <a:fld id="{69B424FD-01F1-4060-B1D0-9F1DB72E9857}" type="slidenum">
              <a:rPr lang="en-US" smtClean="0"/>
              <a:t>‹#›</a:t>
            </a:fld>
            <a:endParaRPr lang="en-US"/>
          </a:p>
        </p:txBody>
      </p:sp>
    </p:spTree>
    <p:extLst>
      <p:ext uri="{BB962C8B-B14F-4D97-AF65-F5344CB8AC3E}">
        <p14:creationId xmlns:p14="http://schemas.microsoft.com/office/powerpoint/2010/main" val="1209481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FCEE19-1E33-42EA-9638-3E1330FF44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FEE03D9-48EE-4B13-93DF-88497B697B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3BD47C-C803-46A6-9107-9D5A911AFE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E5C763-46CB-4539-BDF3-2EB2826EEAE3}" type="datetimeFigureOut">
              <a:rPr lang="en-US" smtClean="0"/>
              <a:t>2/28/2020</a:t>
            </a:fld>
            <a:endParaRPr lang="en-US"/>
          </a:p>
        </p:txBody>
      </p:sp>
      <p:sp>
        <p:nvSpPr>
          <p:cNvPr id="5" name="Footer Placeholder 4">
            <a:extLst>
              <a:ext uri="{FF2B5EF4-FFF2-40B4-BE49-F238E27FC236}">
                <a16:creationId xmlns:a16="http://schemas.microsoft.com/office/drawing/2014/main" id="{51E7C09B-6900-4DD8-8DB7-A46A328B71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0D1FE2B-41E4-4D0E-BBE3-9F982C406A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B424FD-01F1-4060-B1D0-9F1DB72E9857}" type="slidenum">
              <a:rPr lang="en-US" smtClean="0"/>
              <a:t>‹#›</a:t>
            </a:fld>
            <a:endParaRPr lang="en-US"/>
          </a:p>
        </p:txBody>
      </p:sp>
    </p:spTree>
    <p:extLst>
      <p:ext uri="{BB962C8B-B14F-4D97-AF65-F5344CB8AC3E}">
        <p14:creationId xmlns:p14="http://schemas.microsoft.com/office/powerpoint/2010/main" val="1117850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youtu.be/VzGAYNKDyIU"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ccel.org/study/Rom_4:0-4:0" TargetMode="External"/><Relationship Id="rId2" Type="http://schemas.openxmlformats.org/officeDocument/2006/relationships/hyperlink" Target="https://ccel.org/study/Rom_3:0-3:0" TargetMode="External"/><Relationship Id="rId1" Type="http://schemas.openxmlformats.org/officeDocument/2006/relationships/slideLayout" Target="../slideLayouts/slideLayout2.xml"/><Relationship Id="rId4" Type="http://schemas.openxmlformats.org/officeDocument/2006/relationships/hyperlink" Target="https://ccel.org/ccel/schaff/creeds3/creeds3.iii.ii.html#fnf_iii.ii-p6.153"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www.biblestudytools.com/passage/?q=Romans+8:14-16" TargetMode="External"/><Relationship Id="rId3" Type="http://schemas.openxmlformats.org/officeDocument/2006/relationships/hyperlink" Target="http://www.biblestudytools.com/1-corinthians/1-30.html" TargetMode="External"/><Relationship Id="rId7" Type="http://schemas.openxmlformats.org/officeDocument/2006/relationships/hyperlink" Target="http://www.biblestudytools.com/colossians/1-27.html" TargetMode="External"/><Relationship Id="rId2" Type="http://schemas.openxmlformats.org/officeDocument/2006/relationships/hyperlink" Target="http://www.biblestudytools.com/romans/6-11.html" TargetMode="External"/><Relationship Id="rId1" Type="http://schemas.openxmlformats.org/officeDocument/2006/relationships/slideLayout" Target="../slideLayouts/slideLayout2.xml"/><Relationship Id="rId6" Type="http://schemas.openxmlformats.org/officeDocument/2006/relationships/hyperlink" Target="https://www.biblestudytools.com/passage/?q=Galatians+2:19-20" TargetMode="External"/><Relationship Id="rId5" Type="http://schemas.openxmlformats.org/officeDocument/2006/relationships/hyperlink" Target="https://www.biblestudytools.com/passage/?q=Colossians+2:8-15" TargetMode="External"/><Relationship Id="rId4" Type="http://schemas.openxmlformats.org/officeDocument/2006/relationships/hyperlink" Target="http://www.biblestudytools.com/2-corinthians/5-17.html" TargetMode="External"/><Relationship Id="rId9" Type="http://schemas.openxmlformats.org/officeDocument/2006/relationships/hyperlink" Target="http://www.biblestudytools.com/galatians/4-6.html"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biblia.com/bible/esv/Acts%2013.39" TargetMode="External"/><Relationship Id="rId13" Type="http://schemas.openxmlformats.org/officeDocument/2006/relationships/hyperlink" Target="https://biblia.com/bible/esv/Phil%201.6" TargetMode="External"/><Relationship Id="rId3" Type="http://schemas.openxmlformats.org/officeDocument/2006/relationships/hyperlink" Target="https://biblia.com/bible/esv/John%201.13" TargetMode="External"/><Relationship Id="rId7" Type="http://schemas.openxmlformats.org/officeDocument/2006/relationships/hyperlink" Target="https://biblia.com/bible/esv/John%2010.29" TargetMode="External"/><Relationship Id="rId12" Type="http://schemas.openxmlformats.org/officeDocument/2006/relationships/hyperlink" Target="https://biblia.com/bible/esv/Ephesians%202.8-10" TargetMode="External"/><Relationship Id="rId2" Type="http://schemas.openxmlformats.org/officeDocument/2006/relationships/hyperlink" Target="https://biblia.com/bible/esv/John%201.12" TargetMode="External"/><Relationship Id="rId16" Type="http://schemas.openxmlformats.org/officeDocument/2006/relationships/hyperlink" Target="https://biblia.com/bible/esv/2%20Pet%201.4-11" TargetMode="External"/><Relationship Id="rId1" Type="http://schemas.openxmlformats.org/officeDocument/2006/relationships/slideLayout" Target="../slideLayouts/slideLayout2.xml"/><Relationship Id="rId6" Type="http://schemas.openxmlformats.org/officeDocument/2006/relationships/hyperlink" Target="https://biblia.com/bible/esv/John%2010.28" TargetMode="External"/><Relationship Id="rId11" Type="http://schemas.openxmlformats.org/officeDocument/2006/relationships/hyperlink" Target="https://biblia.com/bible/esv/Eph%201.3-14" TargetMode="External"/><Relationship Id="rId5" Type="http://schemas.openxmlformats.org/officeDocument/2006/relationships/hyperlink" Target="https://biblia.com/bible/esv/John%205.24" TargetMode="External"/><Relationship Id="rId15" Type="http://schemas.openxmlformats.org/officeDocument/2006/relationships/hyperlink" Target="https://biblia.com/bible/esv/1%20Pet%201.23" TargetMode="External"/><Relationship Id="rId10" Type="http://schemas.openxmlformats.org/officeDocument/2006/relationships/hyperlink" Target="https://biblia.com/bible/esv/Rom%203.21-28" TargetMode="External"/><Relationship Id="rId4" Type="http://schemas.openxmlformats.org/officeDocument/2006/relationships/hyperlink" Target="https://biblia.com/bible/esv/John%203.3-16" TargetMode="External"/><Relationship Id="rId9" Type="http://schemas.openxmlformats.org/officeDocument/2006/relationships/hyperlink" Target="https://biblia.com/bible/esv/Acts%2016.31" TargetMode="External"/><Relationship Id="rId14" Type="http://schemas.openxmlformats.org/officeDocument/2006/relationships/hyperlink" Target="https://biblia.com/bible/esv/Titus%203.3-8"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4000" b="-75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69384-6C04-4194-9202-C441E1C4DAAD}"/>
              </a:ext>
            </a:extLst>
          </p:cNvPr>
          <p:cNvSpPr>
            <a:spLocks noGrp="1"/>
          </p:cNvSpPr>
          <p:nvPr>
            <p:ph type="ctrTitle"/>
          </p:nvPr>
        </p:nvSpPr>
        <p:spPr>
          <a:xfrm>
            <a:off x="374073" y="4945929"/>
            <a:ext cx="4849091" cy="928111"/>
          </a:xfrm>
        </p:spPr>
        <p:txBody>
          <a:bodyPr/>
          <a:lstStyle/>
          <a:p>
            <a:r>
              <a:rPr lang="en-US" dirty="0">
                <a:solidFill>
                  <a:schemeClr val="bg1"/>
                </a:solidFill>
                <a:latin typeface="Arial Black" panose="020B0A04020102020204" pitchFamily="34" charset="0"/>
              </a:rPr>
              <a:t>Salvation</a:t>
            </a:r>
          </a:p>
        </p:txBody>
      </p:sp>
      <p:sp>
        <p:nvSpPr>
          <p:cNvPr id="3" name="Subtitle 2">
            <a:extLst>
              <a:ext uri="{FF2B5EF4-FFF2-40B4-BE49-F238E27FC236}">
                <a16:creationId xmlns:a16="http://schemas.microsoft.com/office/drawing/2014/main" id="{E52E623E-59B6-4D76-99DC-1EBA8DB27124}"/>
              </a:ext>
            </a:extLst>
          </p:cNvPr>
          <p:cNvSpPr>
            <a:spLocks noGrp="1"/>
          </p:cNvSpPr>
          <p:nvPr>
            <p:ph type="subTitle" idx="1"/>
          </p:nvPr>
        </p:nvSpPr>
        <p:spPr>
          <a:xfrm>
            <a:off x="374073" y="5874040"/>
            <a:ext cx="7980217" cy="623598"/>
          </a:xfrm>
        </p:spPr>
        <p:txBody>
          <a:bodyPr/>
          <a:lstStyle/>
          <a:p>
            <a:r>
              <a:rPr lang="en-US" dirty="0">
                <a:solidFill>
                  <a:schemeClr val="bg1"/>
                </a:solidFill>
                <a:hlinkClick r:id="rId3"/>
              </a:rPr>
              <a:t>Christ’s Righteousness Saves Us From The Wrath of God</a:t>
            </a:r>
            <a:endParaRPr lang="en-US" dirty="0">
              <a:solidFill>
                <a:schemeClr val="bg1"/>
              </a:solidFill>
            </a:endParaRPr>
          </a:p>
        </p:txBody>
      </p:sp>
    </p:spTree>
    <p:extLst>
      <p:ext uri="{BB962C8B-B14F-4D97-AF65-F5344CB8AC3E}">
        <p14:creationId xmlns:p14="http://schemas.microsoft.com/office/powerpoint/2010/main" val="3975874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9488B-F32E-404A-9CA7-82C69E6F0081}"/>
              </a:ext>
            </a:extLst>
          </p:cNvPr>
          <p:cNvSpPr>
            <a:spLocks noGrp="1"/>
          </p:cNvSpPr>
          <p:nvPr>
            <p:ph type="title"/>
          </p:nvPr>
        </p:nvSpPr>
        <p:spPr>
          <a:xfrm>
            <a:off x="838200" y="365126"/>
            <a:ext cx="10515600" cy="1242002"/>
          </a:xfrm>
        </p:spPr>
        <p:txBody>
          <a:bodyPr>
            <a:normAutofit fontScale="90000"/>
          </a:bodyPr>
          <a:lstStyle/>
          <a:p>
            <a:r>
              <a:rPr lang="en-US" dirty="0"/>
              <a:t>1 Corinthians 1:28–31</a:t>
            </a:r>
            <a:br>
              <a:rPr lang="en-US" dirty="0"/>
            </a:br>
            <a:endParaRPr lang="en-US" dirty="0"/>
          </a:p>
        </p:txBody>
      </p:sp>
      <p:sp>
        <p:nvSpPr>
          <p:cNvPr id="3" name="Content Placeholder 2">
            <a:extLst>
              <a:ext uri="{FF2B5EF4-FFF2-40B4-BE49-F238E27FC236}">
                <a16:creationId xmlns:a16="http://schemas.microsoft.com/office/drawing/2014/main" id="{7CBB0181-9ADA-40DE-BFAC-F90B4CF57B65}"/>
              </a:ext>
            </a:extLst>
          </p:cNvPr>
          <p:cNvSpPr>
            <a:spLocks noGrp="1"/>
          </p:cNvSpPr>
          <p:nvPr>
            <p:ph idx="1"/>
          </p:nvPr>
        </p:nvSpPr>
        <p:spPr>
          <a:xfrm>
            <a:off x="838199" y="1607128"/>
            <a:ext cx="10730345" cy="2687781"/>
          </a:xfrm>
        </p:spPr>
        <p:txBody>
          <a:bodyPr/>
          <a:lstStyle/>
          <a:p>
            <a:pPr marL="0" indent="0">
              <a:buNone/>
            </a:pPr>
            <a:r>
              <a:rPr lang="en-US" dirty="0"/>
              <a:t>[28] God chose what is low and despised in the world, even things that are not, to bring to nothing things that are, [29] so that no human being might boast in the presence of God. [30] </a:t>
            </a:r>
            <a:r>
              <a:rPr lang="en-US" u="sng" dirty="0"/>
              <a:t>And because of him you are in Christ Jesus, who became to us wisdom from God, righteousness and sanctification and redemption</a:t>
            </a:r>
            <a:r>
              <a:rPr lang="en-US" dirty="0"/>
              <a:t>, [31] so that, as it is written, “Let the one who boasts, boast in the Lord.” (ESV)</a:t>
            </a:r>
          </a:p>
        </p:txBody>
      </p:sp>
    </p:spTree>
    <p:extLst>
      <p:ext uri="{BB962C8B-B14F-4D97-AF65-F5344CB8AC3E}">
        <p14:creationId xmlns:p14="http://schemas.microsoft.com/office/powerpoint/2010/main" val="731868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0CCBD-7127-4963-B0D3-74E3E6C71BE0}"/>
              </a:ext>
            </a:extLst>
          </p:cNvPr>
          <p:cNvSpPr>
            <a:spLocks noGrp="1"/>
          </p:cNvSpPr>
          <p:nvPr>
            <p:ph type="title"/>
          </p:nvPr>
        </p:nvSpPr>
        <p:spPr>
          <a:xfrm>
            <a:off x="838200" y="365126"/>
            <a:ext cx="10515600" cy="992620"/>
          </a:xfrm>
        </p:spPr>
        <p:txBody>
          <a:bodyPr/>
          <a:lstStyle/>
          <a:p>
            <a:r>
              <a:rPr lang="en-US" dirty="0"/>
              <a:t>2 Corinthians 5:17-18, 21</a:t>
            </a:r>
          </a:p>
        </p:txBody>
      </p:sp>
      <p:sp>
        <p:nvSpPr>
          <p:cNvPr id="3" name="Content Placeholder 2">
            <a:extLst>
              <a:ext uri="{FF2B5EF4-FFF2-40B4-BE49-F238E27FC236}">
                <a16:creationId xmlns:a16="http://schemas.microsoft.com/office/drawing/2014/main" id="{4C75F68F-9427-41E9-B26D-F80449934B38}"/>
              </a:ext>
            </a:extLst>
          </p:cNvPr>
          <p:cNvSpPr>
            <a:spLocks noGrp="1"/>
          </p:cNvSpPr>
          <p:nvPr>
            <p:ph idx="1"/>
          </p:nvPr>
        </p:nvSpPr>
        <p:spPr>
          <a:xfrm>
            <a:off x="838200" y="1853335"/>
            <a:ext cx="10515600" cy="2912629"/>
          </a:xfrm>
        </p:spPr>
        <p:txBody>
          <a:bodyPr/>
          <a:lstStyle/>
          <a:p>
            <a:pPr marL="0" indent="0">
              <a:buNone/>
            </a:pPr>
            <a:r>
              <a:rPr lang="en-US" dirty="0"/>
              <a:t>[17] Therefore, </a:t>
            </a:r>
            <a:r>
              <a:rPr lang="en-US" u="sng" dirty="0"/>
              <a:t>if anyone is in Christ, he is a new creation</a:t>
            </a:r>
            <a:r>
              <a:rPr lang="en-US" dirty="0"/>
              <a:t>. The old has passed away; behold, the new has come. [18] All this is from God, who through Christ reconciled us to himself and gave us the ministry of reconciliation; </a:t>
            </a:r>
          </a:p>
          <a:p>
            <a:pPr marL="0" indent="0">
              <a:buNone/>
            </a:pPr>
            <a:r>
              <a:rPr lang="en-US" dirty="0"/>
              <a:t>[21] For our sake he made him to be sin who knew no sin, </a:t>
            </a:r>
            <a:r>
              <a:rPr lang="en-US" u="sng" dirty="0"/>
              <a:t>so that in him we might become the righteousness of God</a:t>
            </a:r>
            <a:r>
              <a:rPr lang="en-US" dirty="0"/>
              <a:t>. (ESV)</a:t>
            </a:r>
          </a:p>
        </p:txBody>
      </p:sp>
    </p:spTree>
    <p:extLst>
      <p:ext uri="{BB962C8B-B14F-4D97-AF65-F5344CB8AC3E}">
        <p14:creationId xmlns:p14="http://schemas.microsoft.com/office/powerpoint/2010/main" val="1802845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9B26C-94B2-4D3B-8764-3644C9780B45}"/>
              </a:ext>
            </a:extLst>
          </p:cNvPr>
          <p:cNvSpPr>
            <a:spLocks noGrp="1"/>
          </p:cNvSpPr>
          <p:nvPr>
            <p:ph type="title"/>
          </p:nvPr>
        </p:nvSpPr>
        <p:spPr/>
        <p:txBody>
          <a:bodyPr/>
          <a:lstStyle/>
          <a:p>
            <a:r>
              <a:rPr lang="en-US" dirty="0"/>
              <a:t>Relevant Historical Texts</a:t>
            </a:r>
          </a:p>
        </p:txBody>
      </p:sp>
      <p:sp>
        <p:nvSpPr>
          <p:cNvPr id="3" name="Content Placeholder 2">
            <a:extLst>
              <a:ext uri="{FF2B5EF4-FFF2-40B4-BE49-F238E27FC236}">
                <a16:creationId xmlns:a16="http://schemas.microsoft.com/office/drawing/2014/main" id="{01C7055A-205A-4D08-8F42-D575F7C46496}"/>
              </a:ext>
            </a:extLst>
          </p:cNvPr>
          <p:cNvSpPr>
            <a:spLocks noGrp="1"/>
          </p:cNvSpPr>
          <p:nvPr>
            <p:ph idx="1"/>
          </p:nvPr>
        </p:nvSpPr>
        <p:spPr/>
        <p:txBody>
          <a:bodyPr/>
          <a:lstStyle/>
          <a:p>
            <a:r>
              <a:rPr lang="en-US" dirty="0"/>
              <a:t>A small sampling…</a:t>
            </a:r>
          </a:p>
        </p:txBody>
      </p:sp>
    </p:spTree>
    <p:extLst>
      <p:ext uri="{BB962C8B-B14F-4D97-AF65-F5344CB8AC3E}">
        <p14:creationId xmlns:p14="http://schemas.microsoft.com/office/powerpoint/2010/main" val="2575636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19A19-BD83-47FB-ADFD-69B7BF4E440F}"/>
              </a:ext>
            </a:extLst>
          </p:cNvPr>
          <p:cNvSpPr>
            <a:spLocks noGrp="1"/>
          </p:cNvSpPr>
          <p:nvPr>
            <p:ph type="title"/>
          </p:nvPr>
        </p:nvSpPr>
        <p:spPr>
          <a:xfrm>
            <a:off x="297872" y="284608"/>
            <a:ext cx="4274128" cy="1325563"/>
          </a:xfrm>
        </p:spPr>
        <p:txBody>
          <a:bodyPr>
            <a:normAutofit fontScale="90000"/>
          </a:bodyPr>
          <a:lstStyle/>
          <a:p>
            <a:r>
              <a:rPr lang="en-US" i="1" dirty="0"/>
              <a:t>The Apostles’ Creed </a:t>
            </a:r>
            <a:r>
              <a:rPr lang="en-US" dirty="0"/>
              <a:t>and Calvin’s </a:t>
            </a:r>
            <a:r>
              <a:rPr lang="en-US" i="1" dirty="0"/>
              <a:t>Institutes</a:t>
            </a:r>
            <a:r>
              <a:rPr lang="en-US" dirty="0"/>
              <a:t> (2.16.19)</a:t>
            </a:r>
          </a:p>
        </p:txBody>
      </p:sp>
      <p:pic>
        <p:nvPicPr>
          <p:cNvPr id="5" name="Content Placeholder 4">
            <a:extLst>
              <a:ext uri="{FF2B5EF4-FFF2-40B4-BE49-F238E27FC236}">
                <a16:creationId xmlns:a16="http://schemas.microsoft.com/office/drawing/2014/main" id="{2815A535-8EB2-428B-9CFE-F110FEA811D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04929" y="284608"/>
            <a:ext cx="7527745" cy="6005356"/>
          </a:xfrm>
        </p:spPr>
      </p:pic>
      <p:sp>
        <p:nvSpPr>
          <p:cNvPr id="3" name="TextBox 2">
            <a:extLst>
              <a:ext uri="{FF2B5EF4-FFF2-40B4-BE49-F238E27FC236}">
                <a16:creationId xmlns:a16="http://schemas.microsoft.com/office/drawing/2014/main" id="{3A60689D-FA56-4F43-994B-6E2D80FA04C9}"/>
              </a:ext>
            </a:extLst>
          </p:cNvPr>
          <p:cNvSpPr txBox="1"/>
          <p:nvPr/>
        </p:nvSpPr>
        <p:spPr>
          <a:xfrm>
            <a:off x="4572000" y="6204060"/>
            <a:ext cx="3766929" cy="369332"/>
          </a:xfrm>
          <a:prstGeom prst="rect">
            <a:avLst/>
          </a:prstGeom>
          <a:noFill/>
        </p:spPr>
        <p:txBody>
          <a:bodyPr wrap="none" rtlCol="0">
            <a:spAutoFit/>
          </a:bodyPr>
          <a:lstStyle/>
          <a:p>
            <a:r>
              <a:rPr lang="en-US" dirty="0"/>
              <a:t>Source: Fred Sanders, web publication</a:t>
            </a:r>
          </a:p>
        </p:txBody>
      </p:sp>
      <p:sp>
        <p:nvSpPr>
          <p:cNvPr id="4" name="TextBox 3">
            <a:extLst>
              <a:ext uri="{FF2B5EF4-FFF2-40B4-BE49-F238E27FC236}">
                <a16:creationId xmlns:a16="http://schemas.microsoft.com/office/drawing/2014/main" id="{C7B92AB2-8843-459F-9771-99EE37189C65}"/>
              </a:ext>
            </a:extLst>
          </p:cNvPr>
          <p:cNvSpPr txBox="1"/>
          <p:nvPr/>
        </p:nvSpPr>
        <p:spPr>
          <a:xfrm>
            <a:off x="500333" y="2424023"/>
            <a:ext cx="3605842" cy="2585323"/>
          </a:xfrm>
          <a:prstGeom prst="rect">
            <a:avLst/>
          </a:prstGeom>
          <a:noFill/>
        </p:spPr>
        <p:txBody>
          <a:bodyPr wrap="square" rtlCol="0">
            <a:spAutoFit/>
          </a:bodyPr>
          <a:lstStyle/>
          <a:p>
            <a:r>
              <a:rPr lang="en-US" dirty="0"/>
              <a:t>Fred Sanders notes that Michael Horton et al have noted how Calvin draws on the Apostles’ Creed to demonstrate how our salvation is “in Christ” or on the basis of our union with him. Sanders extends this idea by drawing verbal parallels between Calvin (the </a:t>
            </a:r>
            <a:r>
              <a:rPr lang="en-US" i="1" dirty="0"/>
              <a:t>Institutes</a:t>
            </a:r>
            <a:r>
              <a:rPr lang="en-US" dirty="0"/>
              <a:t> in Latin) and the Creed.</a:t>
            </a:r>
          </a:p>
        </p:txBody>
      </p:sp>
    </p:spTree>
    <p:extLst>
      <p:ext uri="{BB962C8B-B14F-4D97-AF65-F5344CB8AC3E}">
        <p14:creationId xmlns:p14="http://schemas.microsoft.com/office/powerpoint/2010/main" val="26016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F05AA-71E8-4913-A559-FD393E0CB605}"/>
              </a:ext>
            </a:extLst>
          </p:cNvPr>
          <p:cNvSpPr>
            <a:spLocks noGrp="1"/>
          </p:cNvSpPr>
          <p:nvPr>
            <p:ph type="title"/>
          </p:nvPr>
        </p:nvSpPr>
        <p:spPr>
          <a:xfrm>
            <a:off x="838200" y="365125"/>
            <a:ext cx="10515600" cy="452293"/>
          </a:xfrm>
        </p:spPr>
        <p:txBody>
          <a:bodyPr>
            <a:normAutofit fontScale="90000"/>
          </a:bodyPr>
          <a:lstStyle/>
          <a:p>
            <a:r>
              <a:rPr lang="en-US" dirty="0"/>
              <a:t>St. Augustine (418)</a:t>
            </a:r>
          </a:p>
        </p:txBody>
      </p:sp>
      <p:sp>
        <p:nvSpPr>
          <p:cNvPr id="3" name="Content Placeholder 2">
            <a:extLst>
              <a:ext uri="{FF2B5EF4-FFF2-40B4-BE49-F238E27FC236}">
                <a16:creationId xmlns:a16="http://schemas.microsoft.com/office/drawing/2014/main" id="{9F1A4715-66E0-4F12-B131-CF44B07DAF86}"/>
              </a:ext>
            </a:extLst>
          </p:cNvPr>
          <p:cNvSpPr>
            <a:spLocks noGrp="1"/>
          </p:cNvSpPr>
          <p:nvPr>
            <p:ph idx="1"/>
          </p:nvPr>
        </p:nvSpPr>
        <p:spPr>
          <a:xfrm>
            <a:off x="838200" y="1186584"/>
            <a:ext cx="10661073" cy="5306291"/>
          </a:xfrm>
        </p:spPr>
        <p:txBody>
          <a:bodyPr>
            <a:normAutofit fontScale="77500" lnSpcReduction="20000"/>
          </a:bodyPr>
          <a:lstStyle/>
          <a:p>
            <a:pPr marL="0" indent="0">
              <a:lnSpc>
                <a:spcPct val="160000"/>
              </a:lnSpc>
              <a:spcBef>
                <a:spcPts val="0"/>
              </a:spcBef>
              <a:spcAft>
                <a:spcPts val="600"/>
              </a:spcAft>
              <a:buNone/>
            </a:pPr>
            <a:r>
              <a:rPr lang="en-US" dirty="0"/>
              <a:t>When, indeed, it has been given, it is </a:t>
            </a:r>
            <a:r>
              <a:rPr lang="en-US" u="sng" dirty="0"/>
              <a:t>not called our own righteousness, but God’s</a:t>
            </a:r>
            <a:r>
              <a:rPr lang="en-US" dirty="0"/>
              <a:t>; because it becomes our own only so that we have it from God. These are the apostle’s words: “That I may be found in Him, not having mine own righteousness which is of the law, but that which is through the faith of Christ the righteousness which is of God by faith.”(Philippians 3:8-9)</a:t>
            </a:r>
            <a:r>
              <a:rPr lang="en-US" baseline="30000" dirty="0"/>
              <a:t> </a:t>
            </a:r>
            <a:r>
              <a:rPr lang="en-US" dirty="0"/>
              <a:t>So great, then, is the difference between the law and grace, that although the law is undoubtedly of God, yet the righteousness which is “of the law” is not “of God,” but the righteousness which is consummated by grace is “of God.” The one is designated “the righteousness of the law,” because it is done through fear of the curse of the law; while the </a:t>
            </a:r>
            <a:r>
              <a:rPr lang="en-US" u="sng" dirty="0"/>
              <a:t>other is called “the righteousness of God,” because it is bestowed through the beneficence of His grace</a:t>
            </a:r>
            <a:r>
              <a:rPr lang="en-US" dirty="0"/>
              <a:t>. (</a:t>
            </a:r>
            <a:r>
              <a:rPr lang="en-US" i="1" dirty="0"/>
              <a:t>A Treatise on the Grace of Christ and Original Sin</a:t>
            </a:r>
            <a:r>
              <a:rPr lang="en-US" dirty="0"/>
              <a:t>, chap.14)</a:t>
            </a:r>
          </a:p>
        </p:txBody>
      </p:sp>
    </p:spTree>
    <p:extLst>
      <p:ext uri="{BB962C8B-B14F-4D97-AF65-F5344CB8AC3E}">
        <p14:creationId xmlns:p14="http://schemas.microsoft.com/office/powerpoint/2010/main" val="10356100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14A4D-E9A0-4C2A-9969-B04C00F1055A}"/>
              </a:ext>
            </a:extLst>
          </p:cNvPr>
          <p:cNvSpPr>
            <a:spLocks noGrp="1"/>
          </p:cNvSpPr>
          <p:nvPr>
            <p:ph type="title"/>
          </p:nvPr>
        </p:nvSpPr>
        <p:spPr/>
        <p:txBody>
          <a:bodyPr/>
          <a:lstStyle/>
          <a:p>
            <a:r>
              <a:rPr lang="en-US" dirty="0"/>
              <a:t>Philippians 3:7–11 (from Augustine’s citation)</a:t>
            </a:r>
          </a:p>
        </p:txBody>
      </p:sp>
      <p:sp>
        <p:nvSpPr>
          <p:cNvPr id="3" name="Content Placeholder 2">
            <a:extLst>
              <a:ext uri="{FF2B5EF4-FFF2-40B4-BE49-F238E27FC236}">
                <a16:creationId xmlns:a16="http://schemas.microsoft.com/office/drawing/2014/main" id="{82657370-31B3-47B9-B4D0-D71F12156D26}"/>
              </a:ext>
            </a:extLst>
          </p:cNvPr>
          <p:cNvSpPr>
            <a:spLocks noGrp="1"/>
          </p:cNvSpPr>
          <p:nvPr>
            <p:ph idx="1"/>
          </p:nvPr>
        </p:nvSpPr>
        <p:spPr/>
        <p:txBody>
          <a:bodyPr>
            <a:normAutofit/>
          </a:bodyPr>
          <a:lstStyle/>
          <a:p>
            <a:pPr marL="0" indent="0">
              <a:buNone/>
            </a:pPr>
            <a:r>
              <a:rPr lang="en-US" dirty="0"/>
              <a:t>[7] But whatever gain I had, I counted as loss for the sake of Christ. [8] Indeed, I count everything as loss because of the surpassing worth of knowing Christ Jesus my Lord. For his sake I have suffered the loss of all things and count them as rubbish, in order that I may gain Christ [9] and be found in him, </a:t>
            </a:r>
            <a:r>
              <a:rPr lang="en-US" u="sng" dirty="0"/>
              <a:t>not having a righteousness of my own that comes from the law, but that which comes through faith in Christ, the righteousness from God that depends on faith</a:t>
            </a:r>
            <a:r>
              <a:rPr lang="en-US" dirty="0"/>
              <a:t>—[10] that I may know him and the power of his resurrection, and may share his sufferings, becoming like him in his death, [11] that by any means possible I may attain the resurrection from the dead. (ESV)</a:t>
            </a:r>
          </a:p>
        </p:txBody>
      </p:sp>
    </p:spTree>
    <p:extLst>
      <p:ext uri="{BB962C8B-B14F-4D97-AF65-F5344CB8AC3E}">
        <p14:creationId xmlns:p14="http://schemas.microsoft.com/office/powerpoint/2010/main" val="2172957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629ED-A907-4843-BB7F-B6FD78D5DB3C}"/>
              </a:ext>
            </a:extLst>
          </p:cNvPr>
          <p:cNvSpPr>
            <a:spLocks noGrp="1"/>
          </p:cNvSpPr>
          <p:nvPr>
            <p:ph type="title"/>
          </p:nvPr>
        </p:nvSpPr>
        <p:spPr>
          <a:xfrm>
            <a:off x="838200" y="365126"/>
            <a:ext cx="10515600" cy="937202"/>
          </a:xfrm>
        </p:spPr>
        <p:txBody>
          <a:bodyPr/>
          <a:lstStyle/>
          <a:p>
            <a:r>
              <a:rPr lang="en-US" dirty="0"/>
              <a:t>Augsburg Confession (1530)</a:t>
            </a:r>
          </a:p>
        </p:txBody>
      </p:sp>
      <p:graphicFrame>
        <p:nvGraphicFramePr>
          <p:cNvPr id="4" name="Content Placeholder 3">
            <a:extLst>
              <a:ext uri="{FF2B5EF4-FFF2-40B4-BE49-F238E27FC236}">
                <a16:creationId xmlns:a16="http://schemas.microsoft.com/office/drawing/2014/main" id="{EA9F080F-D90D-4499-96B1-45F0F85DA59C}"/>
              </a:ext>
            </a:extLst>
          </p:cNvPr>
          <p:cNvGraphicFramePr>
            <a:graphicFrameLocks noGrp="1"/>
          </p:cNvGraphicFramePr>
          <p:nvPr>
            <p:ph idx="1"/>
            <p:extLst>
              <p:ext uri="{D42A27DB-BD31-4B8C-83A1-F6EECF244321}">
                <p14:modId xmlns:p14="http://schemas.microsoft.com/office/powerpoint/2010/main" val="1378118150"/>
              </p:ext>
            </p:extLst>
          </p:nvPr>
        </p:nvGraphicFramePr>
        <p:xfrm>
          <a:off x="394854" y="1565564"/>
          <a:ext cx="11402292" cy="4761056"/>
        </p:xfrm>
        <a:graphic>
          <a:graphicData uri="http://schemas.openxmlformats.org/drawingml/2006/table">
            <a:tbl>
              <a:tblPr/>
              <a:tblGrid>
                <a:gridCol w="5701146">
                  <a:extLst>
                    <a:ext uri="{9D8B030D-6E8A-4147-A177-3AD203B41FA5}">
                      <a16:colId xmlns:a16="http://schemas.microsoft.com/office/drawing/2014/main" val="42980137"/>
                    </a:ext>
                  </a:extLst>
                </a:gridCol>
                <a:gridCol w="5701146">
                  <a:extLst>
                    <a:ext uri="{9D8B030D-6E8A-4147-A177-3AD203B41FA5}">
                      <a16:colId xmlns:a16="http://schemas.microsoft.com/office/drawing/2014/main" val="4073060506"/>
                    </a:ext>
                  </a:extLst>
                </a:gridCol>
              </a:tblGrid>
              <a:tr h="544120">
                <a:tc>
                  <a:txBody>
                    <a:bodyPr/>
                    <a:lstStyle/>
                    <a:p>
                      <a:pPr fontAlgn="t"/>
                      <a:r>
                        <a:rPr lang="en-US" sz="2400" b="1" dirty="0">
                          <a:effectLst/>
                        </a:rPr>
                        <a:t>Art. IV- </a:t>
                      </a:r>
                      <a:r>
                        <a:rPr lang="la-Latn" sz="2400" i="1" dirty="0">
                          <a:effectLst/>
                        </a:rPr>
                        <a:t>De Justificatione.</a:t>
                      </a:r>
                      <a:endParaRPr lang="la-Latn" sz="2400" dirty="0">
                        <a:effectLst/>
                      </a:endParaRPr>
                    </a:p>
                  </a:txBody>
                  <a:tcPr marL="25400" marR="25400" marT="25400" marB="25400">
                    <a:lnL>
                      <a:noFill/>
                    </a:lnL>
                    <a:lnR>
                      <a:noFill/>
                    </a:lnR>
                    <a:lnT>
                      <a:noFill/>
                    </a:lnT>
                    <a:lnB>
                      <a:noFill/>
                    </a:lnB>
                  </a:tcPr>
                </a:tc>
                <a:tc>
                  <a:txBody>
                    <a:bodyPr/>
                    <a:lstStyle/>
                    <a:p>
                      <a:pPr fontAlgn="t"/>
                      <a:r>
                        <a:rPr lang="en-US" sz="2400" b="1" dirty="0">
                          <a:effectLst/>
                        </a:rPr>
                        <a:t>Article 4- </a:t>
                      </a:r>
                      <a:r>
                        <a:rPr lang="en-US" sz="2400" i="1" dirty="0">
                          <a:effectLst/>
                        </a:rPr>
                        <a:t>Of Justification.</a:t>
                      </a:r>
                      <a:endParaRPr lang="en-US" sz="2400" dirty="0">
                        <a:effectLst/>
                      </a:endParaRPr>
                    </a:p>
                  </a:txBody>
                  <a:tcPr marL="25400" marR="25400" marT="25400" marB="25400">
                    <a:lnL>
                      <a:noFill/>
                    </a:lnL>
                    <a:lnR>
                      <a:noFill/>
                    </a:lnR>
                    <a:lnT>
                      <a:noFill/>
                    </a:lnT>
                    <a:lnB>
                      <a:noFill/>
                    </a:lnB>
                  </a:tcPr>
                </a:tc>
                <a:extLst>
                  <a:ext uri="{0D108BD9-81ED-4DB2-BD59-A6C34878D82A}">
                    <a16:rowId xmlns:a16="http://schemas.microsoft.com/office/drawing/2014/main" val="3786806816"/>
                  </a:ext>
                </a:extLst>
              </a:tr>
              <a:tr h="4216936">
                <a:tc>
                  <a:txBody>
                    <a:bodyPr/>
                    <a:lstStyle/>
                    <a:p>
                      <a:pPr fontAlgn="t"/>
                      <a:r>
                        <a:rPr lang="la-Latn" sz="2400" i="1" dirty="0">
                          <a:effectLst/>
                        </a:rPr>
                        <a:t>Item docent, quod homines non possint justificari</a:t>
                      </a:r>
                      <a:r>
                        <a:rPr lang="la-Latn" sz="2400" dirty="0">
                          <a:effectLst/>
                        </a:rPr>
                        <a:t> [</a:t>
                      </a:r>
                      <a:r>
                        <a:rPr lang="la-Latn" sz="2400" i="1" dirty="0">
                          <a:effectLst/>
                        </a:rPr>
                        <a:t>Vergebung der sünde und Gerechtigkeit erlangen</a:t>
                      </a:r>
                      <a:r>
                        <a:rPr lang="la-Latn" sz="2400" dirty="0">
                          <a:effectLst/>
                        </a:rPr>
                        <a:t>] </a:t>
                      </a:r>
                      <a:r>
                        <a:rPr lang="la-Latn" sz="2400" i="1" dirty="0">
                          <a:effectLst/>
                        </a:rPr>
                        <a:t>coram Deo propriis viribus, meritis aut operibus, sed gratis </a:t>
                      </a:r>
                      <a:r>
                        <a:rPr lang="la-Latn" sz="2400" dirty="0">
                          <a:effectLst/>
                        </a:rPr>
                        <a:t>[</a:t>
                      </a:r>
                      <a:r>
                        <a:rPr lang="la-Latn" sz="2400" i="1" dirty="0">
                          <a:effectLst/>
                        </a:rPr>
                        <a:t>aus Gnaden</a:t>
                      </a:r>
                      <a:r>
                        <a:rPr lang="la-Latn" sz="2400" dirty="0">
                          <a:effectLst/>
                        </a:rPr>
                        <a:t>] </a:t>
                      </a:r>
                      <a:r>
                        <a:rPr lang="la-Latn" sz="2400" i="1" dirty="0">
                          <a:effectLst/>
                        </a:rPr>
                        <a:t>justificentur propter Christum per fidem, cum credunt se in gratiam recipi, et peccata remitti propter Christum, qui sua morte pro nostris peccatis satisfecit. </a:t>
                      </a:r>
                      <a:r>
                        <a:rPr lang="en-US" sz="2400" i="1" dirty="0">
                          <a:effectLst/>
                        </a:rPr>
                        <a:t> </a:t>
                      </a:r>
                      <a:r>
                        <a:rPr lang="la-Latn" sz="2400" i="1" dirty="0">
                          <a:effectLst/>
                        </a:rPr>
                        <a:t>Hanc fidem imputat Deus pro </a:t>
                      </a:r>
                      <a:r>
                        <a:rPr lang="en-US" sz="2400" i="1" dirty="0">
                          <a:effectLst/>
                        </a:rPr>
                        <a:t> </a:t>
                      </a:r>
                      <a:r>
                        <a:rPr lang="la-Latn" sz="2400" i="1" dirty="0">
                          <a:effectLst/>
                        </a:rPr>
                        <a:t>justicia coram ipso.</a:t>
                      </a:r>
                      <a:r>
                        <a:rPr lang="en-US" sz="2400" i="1" dirty="0">
                          <a:effectLst/>
                        </a:rPr>
                        <a:t>          </a:t>
                      </a:r>
                      <a:r>
                        <a:rPr lang="la-Latn" sz="2400" i="1" dirty="0">
                          <a:effectLst/>
                        </a:rPr>
                        <a:t> </a:t>
                      </a:r>
                      <a:r>
                        <a:rPr lang="la-Latn" sz="2400" b="0" u="none" strike="noStrike" dirty="0">
                          <a:effectLst/>
                          <a:hlinkClick r:id="rId2"/>
                        </a:rPr>
                        <a:t>Rom. III.</a:t>
                      </a:r>
                      <a:r>
                        <a:rPr lang="la-Latn" sz="2400" i="1" dirty="0">
                          <a:effectLst/>
                        </a:rPr>
                        <a:t> et </a:t>
                      </a:r>
                      <a:r>
                        <a:rPr lang="la-Latn" sz="2400" b="0" u="none" strike="noStrike" dirty="0">
                          <a:effectLst/>
                          <a:hlinkClick r:id="rId3"/>
                        </a:rPr>
                        <a:t>IV.</a:t>
                      </a:r>
                      <a:r>
                        <a:rPr lang="la-Latn" sz="2400" b="0" u="none" strike="noStrike" baseline="30000" dirty="0">
                          <a:effectLst/>
                          <a:hlinkClick r:id="rId4"/>
                        </a:rPr>
                        <a:t>8</a:t>
                      </a:r>
                      <a:endParaRPr lang="la-Latn" sz="2400" dirty="0">
                        <a:effectLst/>
                      </a:endParaRPr>
                    </a:p>
                  </a:txBody>
                  <a:tcPr marL="25400" marR="25400" marT="25400" marB="25400">
                    <a:lnL>
                      <a:noFill/>
                    </a:lnL>
                    <a:lnR>
                      <a:noFill/>
                    </a:lnR>
                    <a:lnT>
                      <a:noFill/>
                    </a:lnT>
                    <a:lnB>
                      <a:noFill/>
                    </a:lnB>
                  </a:tcPr>
                </a:tc>
                <a:tc>
                  <a:txBody>
                    <a:bodyPr/>
                    <a:lstStyle/>
                    <a:p>
                      <a:pPr fontAlgn="t"/>
                      <a:r>
                        <a:rPr lang="en-US" sz="2400" dirty="0">
                          <a:effectLst/>
                        </a:rPr>
                        <a:t>Also they teach that men cannot be justified [obtain forgiveness of sins and righteousness] before God by their own powers, merits, or works; </a:t>
                      </a:r>
                      <a:r>
                        <a:rPr lang="en-US" sz="2400" u="sng" dirty="0">
                          <a:effectLst/>
                        </a:rPr>
                        <a:t>but are justified freely [of grace] for Christ's sake through faith</a:t>
                      </a:r>
                      <a:r>
                        <a:rPr lang="en-US" sz="2400" dirty="0">
                          <a:effectLst/>
                        </a:rPr>
                        <a:t>, when they believe that they are received into favor, and their sins forgiven for Christ's sake, who by his death has satisfied for our sins. </a:t>
                      </a:r>
                      <a:r>
                        <a:rPr lang="en-US" sz="2400" u="sng" dirty="0">
                          <a:effectLst/>
                        </a:rPr>
                        <a:t>This faith God imputes for righteousness before him </a:t>
                      </a:r>
                      <a:r>
                        <a:rPr lang="en-US" sz="2400" dirty="0">
                          <a:effectLst/>
                        </a:rPr>
                        <a:t>(Romans 3 and 4).</a:t>
                      </a:r>
                    </a:p>
                  </a:txBody>
                  <a:tcPr marL="25400" marR="25400" marT="25400" marB="25400">
                    <a:lnL>
                      <a:noFill/>
                    </a:lnL>
                    <a:lnR>
                      <a:noFill/>
                    </a:lnR>
                    <a:lnT>
                      <a:noFill/>
                    </a:lnT>
                    <a:lnB>
                      <a:noFill/>
                    </a:lnB>
                  </a:tcPr>
                </a:tc>
                <a:extLst>
                  <a:ext uri="{0D108BD9-81ED-4DB2-BD59-A6C34878D82A}">
                    <a16:rowId xmlns:a16="http://schemas.microsoft.com/office/drawing/2014/main" val="1013539009"/>
                  </a:ext>
                </a:extLst>
              </a:tr>
            </a:tbl>
          </a:graphicData>
        </a:graphic>
      </p:graphicFrame>
    </p:spTree>
    <p:extLst>
      <p:ext uri="{BB962C8B-B14F-4D97-AF65-F5344CB8AC3E}">
        <p14:creationId xmlns:p14="http://schemas.microsoft.com/office/powerpoint/2010/main" val="19346031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0B4CF-F39D-4EA4-891F-ABD64EEAC526}"/>
              </a:ext>
            </a:extLst>
          </p:cNvPr>
          <p:cNvSpPr>
            <a:spLocks noGrp="1"/>
          </p:cNvSpPr>
          <p:nvPr>
            <p:ph type="title"/>
          </p:nvPr>
        </p:nvSpPr>
        <p:spPr>
          <a:xfrm>
            <a:off x="533400" y="268146"/>
            <a:ext cx="10515600" cy="480000"/>
          </a:xfrm>
        </p:spPr>
        <p:txBody>
          <a:bodyPr>
            <a:normAutofit fontScale="90000"/>
          </a:bodyPr>
          <a:lstStyle/>
          <a:p>
            <a:r>
              <a:rPr lang="en-US" dirty="0"/>
              <a:t>Second Helvetic Confession (1566)</a:t>
            </a:r>
          </a:p>
        </p:txBody>
      </p:sp>
      <p:sp>
        <p:nvSpPr>
          <p:cNvPr id="3" name="Content Placeholder 2">
            <a:extLst>
              <a:ext uri="{FF2B5EF4-FFF2-40B4-BE49-F238E27FC236}">
                <a16:creationId xmlns:a16="http://schemas.microsoft.com/office/drawing/2014/main" id="{0859D0D0-A470-4C70-9D65-A346EF3C006F}"/>
              </a:ext>
            </a:extLst>
          </p:cNvPr>
          <p:cNvSpPr>
            <a:spLocks noGrp="1"/>
          </p:cNvSpPr>
          <p:nvPr>
            <p:ph idx="1"/>
          </p:nvPr>
        </p:nvSpPr>
        <p:spPr>
          <a:xfrm>
            <a:off x="374072" y="872836"/>
            <a:ext cx="11513127" cy="5985163"/>
          </a:xfrm>
        </p:spPr>
        <p:txBody>
          <a:bodyPr>
            <a:normAutofit fontScale="70000" lnSpcReduction="20000"/>
          </a:bodyPr>
          <a:lstStyle/>
          <a:p>
            <a:pPr marL="0" indent="0">
              <a:buNone/>
            </a:pPr>
            <a:r>
              <a:rPr lang="en-US" sz="3100" b="1" dirty="0"/>
              <a:t>Chap. XV. Of True Justification of Believers</a:t>
            </a:r>
            <a:r>
              <a:rPr lang="en-US" sz="3100" dirty="0"/>
              <a:t>. -- 'To justify' means, with the Apostle when treating of this subject, to remit sins, to absolve from guilt and punishment, to receive into grace, and to pronounce just (Rom. 8:33; Acts 8:38; Deut. 25:1; Isa. 5:23).</a:t>
            </a:r>
          </a:p>
          <a:p>
            <a:pPr marL="0" indent="0">
              <a:buNone/>
            </a:pPr>
            <a:r>
              <a:rPr lang="en-US" sz="3100" dirty="0"/>
              <a:t>By nature we are all sinners and guilty of death before the tribunal of God, and </a:t>
            </a:r>
            <a:r>
              <a:rPr lang="en-US" sz="3100" u="sng" dirty="0"/>
              <a:t>we can be justified only by the merits of Christ crucified and risen again</a:t>
            </a:r>
            <a:r>
              <a:rPr lang="en-US" sz="3100" dirty="0"/>
              <a:t>. For his sake God is reconciled, and </a:t>
            </a:r>
            <a:r>
              <a:rPr lang="en-US" sz="3100" u="sng" dirty="0"/>
              <a:t>imputes to us not our sins, but the righteousness of Christ as our own</a:t>
            </a:r>
            <a:r>
              <a:rPr lang="en-US" sz="3100" dirty="0"/>
              <a:t>, so that we are purged and absolved from sin, death and damnation, and heirs of eternal life. </a:t>
            </a:r>
            <a:r>
              <a:rPr lang="en-US" sz="3100" u="sng" dirty="0"/>
              <a:t>Properly speaking, God alone justifies and justifies only for Christ's sake, not imputing to us our sins, but the righteousness of Christ</a:t>
            </a:r>
            <a:r>
              <a:rPr lang="en-US" sz="3100" dirty="0"/>
              <a:t>.</a:t>
            </a:r>
          </a:p>
          <a:p>
            <a:pPr marL="0" indent="0">
              <a:buNone/>
            </a:pPr>
            <a:r>
              <a:rPr lang="en-US" sz="3100" dirty="0"/>
              <a:t>We therefore teach and believe, with the Apostle, that the sinner is justified by faith alone in Christ (sola fide in Christum), not by the law, nor by any works (Rom. 3:28; 4:2; Eph. 2:8-9). </a:t>
            </a:r>
            <a:r>
              <a:rPr lang="en-US" sz="3100" u="sng" dirty="0"/>
              <a:t>Righteousness is imputed to faith because it receives Christ as our righteousness</a:t>
            </a:r>
            <a:r>
              <a:rPr lang="en-US" sz="3100" dirty="0"/>
              <a:t> and ascribes all to the grace of God, but not because it is our work: it is the gift of God. As we receive food by eating, so faith appropriates Christ.</a:t>
            </a:r>
          </a:p>
          <a:p>
            <a:pPr marL="0" indent="0">
              <a:buNone/>
            </a:pPr>
            <a:r>
              <a:rPr lang="en-US" sz="3100" dirty="0"/>
              <a:t>We do not divide justification by ascribing it partly to the grace of God or to Christ, and partly to our works or merits, but solely and exclusively to the grace of God in Christ through faith. We must first be justified before we can do good works. Love is derived from faith (1 Tim. 1:5; Gal. 5:6).</a:t>
            </a:r>
          </a:p>
          <a:p>
            <a:pPr marL="0" indent="0">
              <a:buNone/>
            </a:pPr>
            <a:r>
              <a:rPr lang="en-US" sz="3100" dirty="0"/>
              <a:t>Therefore we speak here not of a false, dead faith, but of a living and vivifying faith which lives in Christ, our life, and proves its life by living works. Even James (chap. 2) does not contradict our doctrine, for he speaks of a dead faith which even demons have, and he shows that Abraham proved his living and justifying faith by works.</a:t>
            </a:r>
          </a:p>
        </p:txBody>
      </p:sp>
    </p:spTree>
    <p:extLst>
      <p:ext uri="{BB962C8B-B14F-4D97-AF65-F5344CB8AC3E}">
        <p14:creationId xmlns:p14="http://schemas.microsoft.com/office/powerpoint/2010/main" val="40549381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35254-2DE1-4105-8272-D34534E5742B}"/>
              </a:ext>
            </a:extLst>
          </p:cNvPr>
          <p:cNvSpPr>
            <a:spLocks noGrp="1"/>
          </p:cNvSpPr>
          <p:nvPr>
            <p:ph type="title"/>
          </p:nvPr>
        </p:nvSpPr>
        <p:spPr>
          <a:xfrm>
            <a:off x="554181" y="365125"/>
            <a:ext cx="11042073" cy="951057"/>
          </a:xfrm>
        </p:spPr>
        <p:txBody>
          <a:bodyPr>
            <a:noAutofit/>
          </a:bodyPr>
          <a:lstStyle/>
          <a:p>
            <a:r>
              <a:rPr lang="en-US" sz="3600" dirty="0"/>
              <a:t>Romans 3:21-26 (referenced in Augsburg and 2</a:t>
            </a:r>
            <a:r>
              <a:rPr lang="en-US" sz="3600" baseline="30000" dirty="0"/>
              <a:t>nd</a:t>
            </a:r>
            <a:r>
              <a:rPr lang="en-US" sz="3600" dirty="0"/>
              <a:t> Helvetic)</a:t>
            </a:r>
          </a:p>
        </p:txBody>
      </p:sp>
      <p:sp>
        <p:nvSpPr>
          <p:cNvPr id="3" name="Content Placeholder 2">
            <a:extLst>
              <a:ext uri="{FF2B5EF4-FFF2-40B4-BE49-F238E27FC236}">
                <a16:creationId xmlns:a16="http://schemas.microsoft.com/office/drawing/2014/main" id="{A3DCDE74-3B8A-4D5B-8BE3-058D027286BE}"/>
              </a:ext>
            </a:extLst>
          </p:cNvPr>
          <p:cNvSpPr>
            <a:spLocks noGrp="1"/>
          </p:cNvSpPr>
          <p:nvPr>
            <p:ph idx="1"/>
          </p:nvPr>
        </p:nvSpPr>
        <p:spPr>
          <a:xfrm>
            <a:off x="817417" y="1593707"/>
            <a:ext cx="10515600" cy="4351338"/>
          </a:xfrm>
        </p:spPr>
        <p:txBody>
          <a:bodyPr/>
          <a:lstStyle/>
          <a:p>
            <a:pPr marL="0" indent="0">
              <a:buNone/>
            </a:pPr>
            <a:r>
              <a:rPr lang="en-US" b="1" dirty="0"/>
              <a:t>21 </a:t>
            </a:r>
            <a:r>
              <a:rPr lang="en-US" dirty="0"/>
              <a:t>But now the righteousness of God has been manifested apart from the law, </a:t>
            </a:r>
            <a:r>
              <a:rPr lang="en-US" u="sng" dirty="0"/>
              <a:t>although the Law and the Prophets bear witness to it— </a:t>
            </a:r>
            <a:r>
              <a:rPr lang="en-US" b="1" u="sng" dirty="0"/>
              <a:t>22 </a:t>
            </a:r>
            <a:r>
              <a:rPr lang="en-US" u="sng" dirty="0"/>
              <a:t>the righteousness of God through faith in Jesus Christ for all who believe</a:t>
            </a:r>
            <a:r>
              <a:rPr lang="en-US" dirty="0"/>
              <a:t>. For there is no distinction: </a:t>
            </a:r>
            <a:r>
              <a:rPr lang="en-US" b="1" dirty="0"/>
              <a:t>23 </a:t>
            </a:r>
            <a:r>
              <a:rPr lang="en-US" dirty="0"/>
              <a:t>for all have sinned and fall short of the glory of God, </a:t>
            </a:r>
            <a:r>
              <a:rPr lang="en-US" b="1" dirty="0"/>
              <a:t>24 </a:t>
            </a:r>
            <a:r>
              <a:rPr lang="en-US" u="sng" dirty="0"/>
              <a:t>and are justified by his grace as a gift, through the redemption that is in Christ Jesus</a:t>
            </a:r>
            <a:r>
              <a:rPr lang="en-US" dirty="0"/>
              <a:t>, </a:t>
            </a:r>
            <a:r>
              <a:rPr lang="en-US" b="1" dirty="0"/>
              <a:t>25 </a:t>
            </a:r>
            <a:r>
              <a:rPr lang="en-US" dirty="0"/>
              <a:t>whom God put forward as a propitiation by his blood, </a:t>
            </a:r>
            <a:r>
              <a:rPr lang="en-US" u="sng" dirty="0"/>
              <a:t>to be received by faith</a:t>
            </a:r>
            <a:r>
              <a:rPr lang="en-US" dirty="0"/>
              <a:t>. This was to show God’s righteousness, because in his divine forbearance he had passed over former sins. </a:t>
            </a:r>
            <a:r>
              <a:rPr lang="en-US" b="1" dirty="0"/>
              <a:t>26 </a:t>
            </a:r>
            <a:r>
              <a:rPr lang="en-US" dirty="0"/>
              <a:t>It was to show his righteousness at the present time, so that he might be just and </a:t>
            </a:r>
            <a:r>
              <a:rPr lang="en-US" u="sng" dirty="0"/>
              <a:t>the justifier of the one who has faith in Jesus</a:t>
            </a:r>
            <a:r>
              <a:rPr lang="en-US" dirty="0"/>
              <a:t>. (ESV) </a:t>
            </a:r>
          </a:p>
        </p:txBody>
      </p:sp>
    </p:spTree>
    <p:extLst>
      <p:ext uri="{BB962C8B-B14F-4D97-AF65-F5344CB8AC3E}">
        <p14:creationId xmlns:p14="http://schemas.microsoft.com/office/powerpoint/2010/main" val="34967818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9B26C-94B2-4D3B-8764-3644C9780B45}"/>
              </a:ext>
            </a:extLst>
          </p:cNvPr>
          <p:cNvSpPr>
            <a:spLocks noGrp="1"/>
          </p:cNvSpPr>
          <p:nvPr>
            <p:ph type="title"/>
          </p:nvPr>
        </p:nvSpPr>
        <p:spPr/>
        <p:txBody>
          <a:bodyPr>
            <a:normAutofit/>
          </a:bodyPr>
          <a:lstStyle/>
          <a:p>
            <a:r>
              <a:rPr lang="en-US" sz="4000" dirty="0"/>
              <a:t>Relevant Contemporary Theological Discussion</a:t>
            </a:r>
          </a:p>
        </p:txBody>
      </p:sp>
      <p:sp>
        <p:nvSpPr>
          <p:cNvPr id="3" name="Content Placeholder 2">
            <a:extLst>
              <a:ext uri="{FF2B5EF4-FFF2-40B4-BE49-F238E27FC236}">
                <a16:creationId xmlns:a16="http://schemas.microsoft.com/office/drawing/2014/main" id="{01C7055A-205A-4D08-8F42-D575F7C46496}"/>
              </a:ext>
            </a:extLst>
          </p:cNvPr>
          <p:cNvSpPr>
            <a:spLocks noGrp="1"/>
          </p:cNvSpPr>
          <p:nvPr>
            <p:ph idx="1"/>
          </p:nvPr>
        </p:nvSpPr>
        <p:spPr/>
        <p:txBody>
          <a:bodyPr/>
          <a:lstStyle/>
          <a:p>
            <a:r>
              <a:rPr lang="en-US" dirty="0"/>
              <a:t>A small sampling…</a:t>
            </a:r>
          </a:p>
        </p:txBody>
      </p:sp>
    </p:spTree>
    <p:extLst>
      <p:ext uri="{BB962C8B-B14F-4D97-AF65-F5344CB8AC3E}">
        <p14:creationId xmlns:p14="http://schemas.microsoft.com/office/powerpoint/2010/main" val="181391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6F83D-F890-4291-85EB-583A22EDAEE8}"/>
              </a:ext>
            </a:extLst>
          </p:cNvPr>
          <p:cNvSpPr>
            <a:spLocks noGrp="1"/>
          </p:cNvSpPr>
          <p:nvPr>
            <p:ph type="title"/>
          </p:nvPr>
        </p:nvSpPr>
        <p:spPr>
          <a:xfrm>
            <a:off x="838200" y="365125"/>
            <a:ext cx="10515600" cy="954717"/>
          </a:xfrm>
        </p:spPr>
        <p:txBody>
          <a:bodyPr>
            <a:normAutofit/>
          </a:bodyPr>
          <a:lstStyle/>
          <a:p>
            <a:r>
              <a:rPr lang="en-US" dirty="0"/>
              <a:t>Luther on the Justifying Union with Christ</a:t>
            </a:r>
          </a:p>
        </p:txBody>
      </p:sp>
      <p:sp>
        <p:nvSpPr>
          <p:cNvPr id="3" name="Content Placeholder 2">
            <a:extLst>
              <a:ext uri="{FF2B5EF4-FFF2-40B4-BE49-F238E27FC236}">
                <a16:creationId xmlns:a16="http://schemas.microsoft.com/office/drawing/2014/main" id="{1E36F389-A2D0-4B7F-AE0A-6C28D592C2A8}"/>
              </a:ext>
            </a:extLst>
          </p:cNvPr>
          <p:cNvSpPr>
            <a:spLocks noGrp="1"/>
          </p:cNvSpPr>
          <p:nvPr>
            <p:ph idx="1"/>
          </p:nvPr>
        </p:nvSpPr>
        <p:spPr>
          <a:xfrm>
            <a:off x="838200" y="1690688"/>
            <a:ext cx="10515600" cy="4351338"/>
          </a:xfrm>
        </p:spPr>
        <p:txBody>
          <a:bodyPr>
            <a:normAutofit/>
          </a:bodyPr>
          <a:lstStyle/>
          <a:p>
            <a:pPr marL="0" indent="0">
              <a:buNone/>
            </a:pPr>
            <a:r>
              <a:rPr lang="en-US" dirty="0"/>
              <a:t>In his comments on Galatians 2, Luther states:</a:t>
            </a:r>
          </a:p>
          <a:p>
            <a:pPr marL="0" indent="0">
              <a:buNone/>
            </a:pPr>
            <a:r>
              <a:rPr lang="en-US" dirty="0"/>
              <a:t>“Faith takes hold of Christ and has Him present, enclosing Him as the ring encloses the gem. And whoever is found having this faith in Christ who is grasped in the heart, him God accounts as righteous. This is the means and the merit by which we obtain the forgiveness of sins and righteousness. ‘Because you believe in Me,’ God says, ‘and your faith takes hold of Christ, whom I have freely given to you as your Justifier and Savior, therefore be righteous.’ Thus God accepts you or accounts you righteous only on account of Christ, in whom you believe.” (</a:t>
            </a:r>
            <a:r>
              <a:rPr lang="en-US" i="1" dirty="0"/>
              <a:t>LW</a:t>
            </a:r>
            <a:r>
              <a:rPr lang="en-US" dirty="0"/>
              <a:t> 26:132)</a:t>
            </a:r>
          </a:p>
        </p:txBody>
      </p:sp>
    </p:spTree>
    <p:extLst>
      <p:ext uri="{BB962C8B-B14F-4D97-AF65-F5344CB8AC3E}">
        <p14:creationId xmlns:p14="http://schemas.microsoft.com/office/powerpoint/2010/main" val="42949390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9BDC5-A8F7-44C9-BBF7-740B895CC705}"/>
              </a:ext>
            </a:extLst>
          </p:cNvPr>
          <p:cNvSpPr>
            <a:spLocks noGrp="1"/>
          </p:cNvSpPr>
          <p:nvPr>
            <p:ph type="title"/>
          </p:nvPr>
        </p:nvSpPr>
        <p:spPr/>
        <p:txBody>
          <a:bodyPr/>
          <a:lstStyle/>
          <a:p>
            <a:r>
              <a:rPr lang="en-US" b="1" dirty="0"/>
              <a:t>Righteousness by faith in Christ</a:t>
            </a:r>
          </a:p>
        </p:txBody>
      </p:sp>
      <p:sp>
        <p:nvSpPr>
          <p:cNvPr id="3" name="Content Placeholder 2">
            <a:extLst>
              <a:ext uri="{FF2B5EF4-FFF2-40B4-BE49-F238E27FC236}">
                <a16:creationId xmlns:a16="http://schemas.microsoft.com/office/drawing/2014/main" id="{15E73006-6717-400C-AF95-0540889D7221}"/>
              </a:ext>
            </a:extLst>
          </p:cNvPr>
          <p:cNvSpPr>
            <a:spLocks noGrp="1"/>
          </p:cNvSpPr>
          <p:nvPr>
            <p:ph idx="1"/>
          </p:nvPr>
        </p:nvSpPr>
        <p:spPr/>
        <p:txBody>
          <a:bodyPr/>
          <a:lstStyle/>
          <a:p>
            <a:pPr marL="0" indent="0">
              <a:buNone/>
            </a:pPr>
            <a:r>
              <a:rPr lang="en-US" dirty="0"/>
              <a:t>Besides Romans 3, perhaps the key text in this idea of justification by faith in Christ is Galatians 2. This text (along with Rom 3) connects faith, righteousness, and Christ with the self-declared sinner.</a:t>
            </a:r>
          </a:p>
          <a:p>
            <a:pPr marL="0" indent="0">
              <a:buNone/>
            </a:pPr>
            <a:endParaRPr lang="en-US" dirty="0"/>
          </a:p>
          <a:p>
            <a:pPr marL="0" indent="0">
              <a:buNone/>
            </a:pPr>
            <a:r>
              <a:rPr lang="en-US" dirty="0"/>
              <a:t>Galatians 2:16</a:t>
            </a:r>
          </a:p>
          <a:p>
            <a:pPr marL="0" indent="0">
              <a:buNone/>
            </a:pPr>
            <a:r>
              <a:rPr lang="en-US" dirty="0"/>
              <a:t>But we know that God accepts only those who have faith in Jesus Christ. No one can please God by simply obeying the Law. So we put our faith in Christ Jesus, and God accepted us because of our faith. (CEV)</a:t>
            </a:r>
          </a:p>
        </p:txBody>
      </p:sp>
    </p:spTree>
    <p:extLst>
      <p:ext uri="{BB962C8B-B14F-4D97-AF65-F5344CB8AC3E}">
        <p14:creationId xmlns:p14="http://schemas.microsoft.com/office/powerpoint/2010/main" val="3371398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341FD-C927-4A01-95F2-EE20362DFBC4}"/>
              </a:ext>
            </a:extLst>
          </p:cNvPr>
          <p:cNvSpPr>
            <a:spLocks noGrp="1"/>
          </p:cNvSpPr>
          <p:nvPr>
            <p:ph type="title"/>
          </p:nvPr>
        </p:nvSpPr>
        <p:spPr>
          <a:xfrm>
            <a:off x="838200" y="212726"/>
            <a:ext cx="10515600" cy="315912"/>
          </a:xfrm>
        </p:spPr>
        <p:txBody>
          <a:bodyPr>
            <a:normAutofit fontScale="90000"/>
          </a:bodyPr>
          <a:lstStyle/>
          <a:p>
            <a:r>
              <a:rPr lang="en-US" dirty="0"/>
              <a:t>Galatians 2:15–21</a:t>
            </a:r>
          </a:p>
        </p:txBody>
      </p:sp>
      <p:sp>
        <p:nvSpPr>
          <p:cNvPr id="3" name="Content Placeholder 2">
            <a:extLst>
              <a:ext uri="{FF2B5EF4-FFF2-40B4-BE49-F238E27FC236}">
                <a16:creationId xmlns:a16="http://schemas.microsoft.com/office/drawing/2014/main" id="{9B380E41-E88E-441F-B916-A01743A5D501}"/>
              </a:ext>
            </a:extLst>
          </p:cNvPr>
          <p:cNvSpPr>
            <a:spLocks noGrp="1"/>
          </p:cNvSpPr>
          <p:nvPr>
            <p:ph idx="1"/>
          </p:nvPr>
        </p:nvSpPr>
        <p:spPr>
          <a:xfrm>
            <a:off x="838200" y="817418"/>
            <a:ext cx="10515600" cy="4930054"/>
          </a:xfrm>
        </p:spPr>
        <p:txBody>
          <a:bodyPr>
            <a:normAutofit fontScale="92500"/>
          </a:bodyPr>
          <a:lstStyle/>
          <a:p>
            <a:pPr marL="0" indent="0">
              <a:buNone/>
            </a:pPr>
            <a:r>
              <a:rPr lang="en-US" dirty="0"/>
              <a:t>[15] We ourselves are Jews by birth and not Gentile sinners; [16] yet we know that a person is not justified by works of the law but</a:t>
            </a:r>
            <a:r>
              <a:rPr lang="en-US" u="sng" dirty="0"/>
              <a:t> through faith in Jesus Christ</a:t>
            </a:r>
            <a:r>
              <a:rPr lang="en-US" dirty="0"/>
              <a:t>, so </a:t>
            </a:r>
            <a:r>
              <a:rPr lang="en-US" u="sng" dirty="0"/>
              <a:t>we also have believed in Christ Jesus, in order to be justified by faith in Christ</a:t>
            </a:r>
            <a:r>
              <a:rPr lang="en-US" dirty="0"/>
              <a:t> and not by works of the law, because by works of the law no one will be justified.</a:t>
            </a:r>
          </a:p>
          <a:p>
            <a:pPr marL="0" indent="0">
              <a:buNone/>
            </a:pPr>
            <a:r>
              <a:rPr lang="en-US" dirty="0"/>
              <a:t>[17] But if, in our endeavor </a:t>
            </a:r>
            <a:r>
              <a:rPr lang="en-US" u="sng" dirty="0"/>
              <a:t>to be justified in Christ</a:t>
            </a:r>
            <a:r>
              <a:rPr lang="en-US" dirty="0"/>
              <a:t>, we too were found to be sinners, is Christ then a servant of sin? Certainly not! [18] For if I rebuild what I tore down, I prove myself to be a transgressor. [19] For through the law I died to the law, so that I might live to God. [20] I have been crucified with Christ. It is no longer I who live, </a:t>
            </a:r>
            <a:r>
              <a:rPr lang="en-US" u="sng" dirty="0"/>
              <a:t>but Christ who lives in me</a:t>
            </a:r>
            <a:r>
              <a:rPr lang="en-US" dirty="0"/>
              <a:t>. And the life I now live in the flesh </a:t>
            </a:r>
            <a:r>
              <a:rPr lang="en-US" u="sng" dirty="0"/>
              <a:t>I live by faith in the Son of God</a:t>
            </a:r>
            <a:r>
              <a:rPr lang="en-US" dirty="0"/>
              <a:t>, who loved me and gave himself for me. [21] I do not nullify the grace of God, for if righteousness were through the law, then Christ died for no purpose. (ESV)</a:t>
            </a:r>
          </a:p>
        </p:txBody>
      </p:sp>
      <p:cxnSp>
        <p:nvCxnSpPr>
          <p:cNvPr id="7" name="Connector: Curved 6">
            <a:extLst>
              <a:ext uri="{FF2B5EF4-FFF2-40B4-BE49-F238E27FC236}">
                <a16:creationId xmlns:a16="http://schemas.microsoft.com/office/drawing/2014/main" id="{A108A162-174F-4859-845C-FB9624B984B2}"/>
              </a:ext>
            </a:extLst>
          </p:cNvPr>
          <p:cNvCxnSpPr>
            <a:cxnSpLocks/>
          </p:cNvCxnSpPr>
          <p:nvPr/>
        </p:nvCxnSpPr>
        <p:spPr>
          <a:xfrm rot="5400000">
            <a:off x="-1125646" y="3882700"/>
            <a:ext cx="3671380" cy="256309"/>
          </a:xfrm>
          <a:prstGeom prst="curvedConnector3">
            <a:avLst>
              <a:gd name="adj1" fmla="val -567"/>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4CAFA8EE-36F2-46EA-B37A-D8F72CDED5A6}"/>
              </a:ext>
            </a:extLst>
          </p:cNvPr>
          <p:cNvSpPr txBox="1"/>
          <p:nvPr/>
        </p:nvSpPr>
        <p:spPr>
          <a:xfrm>
            <a:off x="443345" y="5846545"/>
            <a:ext cx="9739746" cy="369332"/>
          </a:xfrm>
          <a:prstGeom prst="rect">
            <a:avLst/>
          </a:prstGeom>
          <a:noFill/>
        </p:spPr>
        <p:txBody>
          <a:bodyPr wrap="square" rtlCol="0">
            <a:spAutoFit/>
          </a:bodyPr>
          <a:lstStyle/>
          <a:p>
            <a:r>
              <a:rPr lang="en-US" dirty="0"/>
              <a:t>Some translations read “by the faithfulness of Christ” (NET) or offer this reading as an option (CSB).</a:t>
            </a:r>
          </a:p>
        </p:txBody>
      </p:sp>
    </p:spTree>
    <p:extLst>
      <p:ext uri="{BB962C8B-B14F-4D97-AF65-F5344CB8AC3E}">
        <p14:creationId xmlns:p14="http://schemas.microsoft.com/office/powerpoint/2010/main" val="28600936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341FD-C927-4A01-95F2-EE20362DFBC4}"/>
              </a:ext>
            </a:extLst>
          </p:cNvPr>
          <p:cNvSpPr>
            <a:spLocks noGrp="1"/>
          </p:cNvSpPr>
          <p:nvPr>
            <p:ph type="title"/>
          </p:nvPr>
        </p:nvSpPr>
        <p:spPr>
          <a:xfrm>
            <a:off x="838200" y="337417"/>
            <a:ext cx="10515600" cy="315912"/>
          </a:xfrm>
        </p:spPr>
        <p:txBody>
          <a:bodyPr>
            <a:normAutofit fontScale="90000"/>
          </a:bodyPr>
          <a:lstStyle/>
          <a:p>
            <a:r>
              <a:rPr lang="en-US" dirty="0"/>
              <a:t>Galatians 2:15–21 (SBL 2010 text)</a:t>
            </a:r>
          </a:p>
        </p:txBody>
      </p:sp>
      <p:sp>
        <p:nvSpPr>
          <p:cNvPr id="3" name="Content Placeholder 2">
            <a:extLst>
              <a:ext uri="{FF2B5EF4-FFF2-40B4-BE49-F238E27FC236}">
                <a16:creationId xmlns:a16="http://schemas.microsoft.com/office/drawing/2014/main" id="{9B380E41-E88E-441F-B916-A01743A5D501}"/>
              </a:ext>
            </a:extLst>
          </p:cNvPr>
          <p:cNvSpPr>
            <a:spLocks noGrp="1"/>
          </p:cNvSpPr>
          <p:nvPr>
            <p:ph idx="1"/>
          </p:nvPr>
        </p:nvSpPr>
        <p:spPr>
          <a:xfrm>
            <a:off x="838200" y="1102518"/>
            <a:ext cx="10515600" cy="4930054"/>
          </a:xfrm>
        </p:spPr>
        <p:txBody>
          <a:bodyPr>
            <a:normAutofit/>
          </a:bodyPr>
          <a:lstStyle/>
          <a:p>
            <a:pPr marL="0" indent="0">
              <a:buNone/>
            </a:pPr>
            <a:r>
              <a:rPr lang="en-US" dirty="0"/>
              <a:t>V.16- </a:t>
            </a:r>
            <a:r>
              <a:rPr lang="el-GR" dirty="0"/>
              <a:t>εἰδότες δὲ ὅτι οὐ δικαιοῦται ἄνθρωπος ἐξ ἔργων νόμου ἐὰν μὴ </a:t>
            </a:r>
            <a:r>
              <a:rPr lang="el-GR" u="sng" dirty="0"/>
              <a:t>διὰ πίστεως Ἰησοῦ Χριστοῦ</a:t>
            </a:r>
            <a:r>
              <a:rPr lang="el-GR" dirty="0"/>
              <a:t>, καὶ ἡμεῖς </a:t>
            </a:r>
            <a:r>
              <a:rPr lang="el-GR" u="sng" dirty="0"/>
              <a:t>εἰς Χριστὸν Ἰησοῦν ἐπιστεύσαμεν</a:t>
            </a:r>
            <a:r>
              <a:rPr lang="el-GR" dirty="0"/>
              <a:t>, ἵνα </a:t>
            </a:r>
            <a:r>
              <a:rPr lang="el-GR" u="sng" dirty="0"/>
              <a:t>δικαιωθῶμεν ἐκ πίστεως Χριστοῦ</a:t>
            </a:r>
            <a:r>
              <a:rPr lang="el-GR" dirty="0"/>
              <a:t> καὶ οὐκ ἐξ ἔργων νόμου, ὅτι ἐξ ἔργων νόμου οὐ δικαιωθήσεται πᾶσα σάρξ.</a:t>
            </a:r>
            <a:endParaRPr lang="en-US" dirty="0"/>
          </a:p>
          <a:p>
            <a:pPr marL="0" indent="0">
              <a:buNone/>
            </a:pPr>
            <a:endParaRPr lang="en-US" dirty="0"/>
          </a:p>
          <a:p>
            <a:pPr marL="0" indent="0">
              <a:buNone/>
            </a:pPr>
            <a:r>
              <a:rPr lang="en-US" dirty="0"/>
              <a:t>V.17- </a:t>
            </a:r>
            <a:r>
              <a:rPr lang="el-GR" dirty="0"/>
              <a:t>εἰ δὲ ζητοῦντες </a:t>
            </a:r>
            <a:r>
              <a:rPr lang="el-GR" u="sng" dirty="0"/>
              <a:t>δικαιωθῆναι ἐν Χριστῷ</a:t>
            </a:r>
            <a:r>
              <a:rPr lang="el-GR" dirty="0"/>
              <a:t> εὑρέθημεν καὶ αὐτοὶ ἁμαρτωλοί, ἆρα Χριστὸς ἁμαρτίας διάκονος; μὴ γένοιτο·</a:t>
            </a:r>
            <a:endParaRPr lang="en-US" dirty="0"/>
          </a:p>
          <a:p>
            <a:pPr marL="0" indent="0">
              <a:buNone/>
            </a:pPr>
            <a:endParaRPr lang="en-US" dirty="0"/>
          </a:p>
          <a:p>
            <a:pPr marL="0" indent="0">
              <a:buNone/>
            </a:pPr>
            <a:r>
              <a:rPr lang="en-US" dirty="0"/>
              <a:t>V. 20- </a:t>
            </a:r>
            <a:r>
              <a:rPr lang="el-GR" dirty="0"/>
              <a:t>ζῶ δὲ οὐκέτι ἐγώ, </a:t>
            </a:r>
            <a:r>
              <a:rPr lang="el-GR" u="sng" dirty="0"/>
              <a:t>ζῇ δὲ ἐν ἐμοὶ Χριστός</a:t>
            </a:r>
            <a:r>
              <a:rPr lang="el-GR" dirty="0"/>
              <a:t>· ὃ δὲ νῦν ζῶ ἐν σαρκί, </a:t>
            </a:r>
            <a:r>
              <a:rPr lang="el-GR" u="sng" dirty="0"/>
              <a:t>ἐν πίστει ζῶ τῇ τοῦ υἱοῦ τοῦ θεοῦ </a:t>
            </a:r>
            <a:r>
              <a:rPr lang="el-GR" dirty="0"/>
              <a:t>τοῦ ἀγαπήσαντός με καὶ παραδόντος ἑαυτὸν ὑπὲρ ἐμοῦ.</a:t>
            </a:r>
            <a:endParaRPr lang="en-US" dirty="0"/>
          </a:p>
          <a:p>
            <a:pPr marL="0" indent="0">
              <a:buNone/>
            </a:pPr>
            <a:endParaRPr lang="en-US" dirty="0"/>
          </a:p>
        </p:txBody>
      </p:sp>
      <p:sp>
        <p:nvSpPr>
          <p:cNvPr id="4" name="TextBox 3">
            <a:extLst>
              <a:ext uri="{FF2B5EF4-FFF2-40B4-BE49-F238E27FC236}">
                <a16:creationId xmlns:a16="http://schemas.microsoft.com/office/drawing/2014/main" id="{E3E65F9D-2935-4B04-8AEA-DB1F51C2F1A0}"/>
              </a:ext>
            </a:extLst>
          </p:cNvPr>
          <p:cNvSpPr txBox="1"/>
          <p:nvPr/>
        </p:nvSpPr>
        <p:spPr>
          <a:xfrm>
            <a:off x="1081454" y="4097215"/>
            <a:ext cx="10348546" cy="369332"/>
          </a:xfrm>
          <a:prstGeom prst="rect">
            <a:avLst/>
          </a:prstGeom>
          <a:noFill/>
        </p:spPr>
        <p:txBody>
          <a:bodyPr wrap="square" rtlCol="0">
            <a:spAutoFit/>
          </a:bodyPr>
          <a:lstStyle/>
          <a:p>
            <a:r>
              <a:rPr lang="en-US" dirty="0">
                <a:solidFill>
                  <a:schemeClr val="accent1">
                    <a:lumMod val="75000"/>
                  </a:schemeClr>
                </a:solidFill>
              </a:rPr>
              <a:t>Should the “</a:t>
            </a:r>
            <a:r>
              <a:rPr lang="el-GR" u="sng" dirty="0">
                <a:solidFill>
                  <a:schemeClr val="accent1">
                    <a:lumMod val="75000"/>
                  </a:schemeClr>
                </a:solidFill>
              </a:rPr>
              <a:t>ἐν Χριστῷ</a:t>
            </a:r>
            <a:r>
              <a:rPr lang="en-US" dirty="0">
                <a:solidFill>
                  <a:schemeClr val="accent1">
                    <a:lumMod val="75000"/>
                  </a:schemeClr>
                </a:solidFill>
              </a:rPr>
              <a:t>” be taken instrumentally? Is the translation “in Christ” to be preferred to “by Christ”?</a:t>
            </a:r>
          </a:p>
        </p:txBody>
      </p:sp>
      <p:sp>
        <p:nvSpPr>
          <p:cNvPr id="5" name="TextBox 4">
            <a:extLst>
              <a:ext uri="{FF2B5EF4-FFF2-40B4-BE49-F238E27FC236}">
                <a16:creationId xmlns:a16="http://schemas.microsoft.com/office/drawing/2014/main" id="{16798114-F9EA-4EB4-AF12-60C30A7AD821}"/>
              </a:ext>
            </a:extLst>
          </p:cNvPr>
          <p:cNvSpPr txBox="1"/>
          <p:nvPr/>
        </p:nvSpPr>
        <p:spPr>
          <a:xfrm>
            <a:off x="1005254" y="2760785"/>
            <a:ext cx="10348546" cy="369332"/>
          </a:xfrm>
          <a:prstGeom prst="rect">
            <a:avLst/>
          </a:prstGeom>
          <a:noFill/>
        </p:spPr>
        <p:txBody>
          <a:bodyPr wrap="square" rtlCol="0">
            <a:spAutoFit/>
          </a:bodyPr>
          <a:lstStyle/>
          <a:p>
            <a:r>
              <a:rPr lang="en-US" dirty="0">
                <a:solidFill>
                  <a:schemeClr val="accent1">
                    <a:lumMod val="75000"/>
                  </a:schemeClr>
                </a:solidFill>
              </a:rPr>
              <a:t>How should the genitive in </a:t>
            </a:r>
            <a:r>
              <a:rPr lang="el-GR" u="sng" dirty="0">
                <a:solidFill>
                  <a:schemeClr val="accent1">
                    <a:lumMod val="75000"/>
                  </a:schemeClr>
                </a:solidFill>
              </a:rPr>
              <a:t>Ἰησοῦ Χριστοῦ</a:t>
            </a:r>
            <a:r>
              <a:rPr lang="en-US" u="sng" dirty="0">
                <a:solidFill>
                  <a:schemeClr val="accent1">
                    <a:lumMod val="75000"/>
                  </a:schemeClr>
                </a:solidFill>
              </a:rPr>
              <a:t> </a:t>
            </a:r>
            <a:r>
              <a:rPr lang="en-US" dirty="0">
                <a:solidFill>
                  <a:schemeClr val="accent1">
                    <a:lumMod val="75000"/>
                  </a:schemeClr>
                </a:solidFill>
              </a:rPr>
              <a:t>be read? Is it objective or subjective? Can it indicate a possessive? </a:t>
            </a:r>
          </a:p>
        </p:txBody>
      </p:sp>
      <p:sp>
        <p:nvSpPr>
          <p:cNvPr id="7" name="TextBox 6">
            <a:extLst>
              <a:ext uri="{FF2B5EF4-FFF2-40B4-BE49-F238E27FC236}">
                <a16:creationId xmlns:a16="http://schemas.microsoft.com/office/drawing/2014/main" id="{B679FB4D-2D71-4DBC-8985-6BF8BDF96315}"/>
              </a:ext>
            </a:extLst>
          </p:cNvPr>
          <p:cNvSpPr txBox="1"/>
          <p:nvPr/>
        </p:nvSpPr>
        <p:spPr>
          <a:xfrm>
            <a:off x="4176346" y="5636863"/>
            <a:ext cx="5268430" cy="369332"/>
          </a:xfrm>
          <a:prstGeom prst="rect">
            <a:avLst/>
          </a:prstGeom>
          <a:noFill/>
        </p:spPr>
        <p:txBody>
          <a:bodyPr wrap="none" rtlCol="0">
            <a:spAutoFit/>
          </a:bodyPr>
          <a:lstStyle/>
          <a:p>
            <a:r>
              <a:rPr lang="en-US" dirty="0">
                <a:solidFill>
                  <a:schemeClr val="accent1">
                    <a:lumMod val="75000"/>
                  </a:schemeClr>
                </a:solidFill>
              </a:rPr>
              <a:t>See the following discussion about the phrase </a:t>
            </a:r>
            <a:r>
              <a:rPr lang="el-GR" u="sng" dirty="0">
                <a:solidFill>
                  <a:schemeClr val="accent1">
                    <a:lumMod val="75000"/>
                  </a:schemeClr>
                </a:solidFill>
              </a:rPr>
              <a:t>ἐν ἐμοὶ</a:t>
            </a:r>
            <a:r>
              <a:rPr lang="en-US" u="sng" dirty="0">
                <a:solidFill>
                  <a:schemeClr val="accent1">
                    <a:lumMod val="75000"/>
                  </a:schemeClr>
                </a:solidFill>
              </a:rPr>
              <a:t>.</a:t>
            </a:r>
            <a:endParaRPr lang="en-US" dirty="0">
              <a:solidFill>
                <a:schemeClr val="accent1">
                  <a:lumMod val="75000"/>
                </a:schemeClr>
              </a:solidFill>
            </a:endParaRPr>
          </a:p>
        </p:txBody>
      </p:sp>
    </p:spTree>
    <p:extLst>
      <p:ext uri="{BB962C8B-B14F-4D97-AF65-F5344CB8AC3E}">
        <p14:creationId xmlns:p14="http://schemas.microsoft.com/office/powerpoint/2010/main" val="3019497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6F83D-F890-4291-85EB-583A22EDAEE8}"/>
              </a:ext>
            </a:extLst>
          </p:cNvPr>
          <p:cNvSpPr>
            <a:spLocks noGrp="1"/>
          </p:cNvSpPr>
          <p:nvPr>
            <p:ph type="title"/>
          </p:nvPr>
        </p:nvSpPr>
        <p:spPr>
          <a:xfrm>
            <a:off x="838200" y="365125"/>
            <a:ext cx="10515600" cy="743239"/>
          </a:xfrm>
        </p:spPr>
        <p:txBody>
          <a:bodyPr>
            <a:normAutofit/>
          </a:bodyPr>
          <a:lstStyle/>
          <a:p>
            <a:r>
              <a:rPr lang="en-US" b="1" dirty="0" err="1"/>
              <a:t>Seifrid</a:t>
            </a:r>
            <a:r>
              <a:rPr lang="en-US" b="1" dirty="0"/>
              <a:t> on Luther’s Justifying Union with Christ</a:t>
            </a:r>
          </a:p>
        </p:txBody>
      </p:sp>
      <p:sp>
        <p:nvSpPr>
          <p:cNvPr id="3" name="Content Placeholder 2">
            <a:extLst>
              <a:ext uri="{FF2B5EF4-FFF2-40B4-BE49-F238E27FC236}">
                <a16:creationId xmlns:a16="http://schemas.microsoft.com/office/drawing/2014/main" id="{1E36F389-A2D0-4B7F-AE0A-6C28D592C2A8}"/>
              </a:ext>
            </a:extLst>
          </p:cNvPr>
          <p:cNvSpPr>
            <a:spLocks noGrp="1"/>
          </p:cNvSpPr>
          <p:nvPr>
            <p:ph idx="1"/>
          </p:nvPr>
        </p:nvSpPr>
        <p:spPr>
          <a:xfrm>
            <a:off x="637309" y="1357745"/>
            <a:ext cx="11000509" cy="5135130"/>
          </a:xfrm>
        </p:spPr>
        <p:txBody>
          <a:bodyPr>
            <a:normAutofit fontScale="92500" lnSpcReduction="10000"/>
          </a:bodyPr>
          <a:lstStyle/>
          <a:p>
            <a:pPr marL="0" indent="0">
              <a:buNone/>
            </a:pPr>
            <a:r>
              <a:rPr lang="en-US" dirty="0"/>
              <a:t>In his contribution to the contemporary debate on union with Christ in Gal 2, Mark </a:t>
            </a:r>
            <a:r>
              <a:rPr lang="en-US" dirty="0" err="1"/>
              <a:t>Seifrid</a:t>
            </a:r>
            <a:r>
              <a:rPr lang="en-US" dirty="0"/>
              <a:t> comments:</a:t>
            </a:r>
          </a:p>
          <a:p>
            <a:pPr marL="0" indent="0">
              <a:buNone/>
            </a:pPr>
            <a:r>
              <a:rPr lang="en-US" dirty="0"/>
              <a:t>“Consequently, Luther speaks of union with Christ in terms of </a:t>
            </a:r>
            <a:r>
              <a:rPr lang="en-US" u="sng" dirty="0"/>
              <a:t>union with Christ in his saving work</a:t>
            </a:r>
            <a:r>
              <a:rPr lang="en-US" dirty="0"/>
              <a:t>. At least in the first instance, the significance of the relation lies not in the work for which Christ frees us, but in our continuing participation in the work that already has been accomplished.” (</a:t>
            </a:r>
            <a:r>
              <a:rPr lang="en-US" dirty="0" err="1"/>
              <a:t>Seifrid</a:t>
            </a:r>
            <a:r>
              <a:rPr lang="en-US" dirty="0"/>
              <a:t>, </a:t>
            </a:r>
            <a:r>
              <a:rPr lang="en-US" i="1" dirty="0"/>
              <a:t>WTJ</a:t>
            </a:r>
            <a:r>
              <a:rPr lang="en-US" dirty="0"/>
              <a:t>, 224)</a:t>
            </a:r>
          </a:p>
          <a:p>
            <a:pPr marL="0" indent="0">
              <a:buNone/>
            </a:pPr>
            <a:r>
              <a:rPr lang="en-US" dirty="0"/>
              <a:t>“It is at this critical point that Luther's conception of a justifying union with Christ differs most significantly from that of </a:t>
            </a:r>
            <a:r>
              <a:rPr lang="en-US" dirty="0" err="1"/>
              <a:t>Osiander</a:t>
            </a:r>
            <a:r>
              <a:rPr lang="en-US" dirty="0"/>
              <a:t>. The latter treats the work of redemption as an event of the past that serves as a prelude, albeit a necessary one, to a union that justifies on account of the "essential" deity of Christ. Luther, in contrast, </a:t>
            </a:r>
            <a:r>
              <a:rPr lang="en-US" u="sng" dirty="0"/>
              <a:t>understands our union with Christ as a union with him </a:t>
            </a:r>
            <a:r>
              <a:rPr lang="en-US" i="1" u="sng" dirty="0"/>
              <a:t>in his saving work</a:t>
            </a:r>
            <a:r>
              <a:rPr lang="en-US" i="1" dirty="0"/>
              <a:t>. </a:t>
            </a:r>
            <a:r>
              <a:rPr lang="en-US" dirty="0"/>
              <a:t>With Luther it is not only that Christ's humanity is included within the scope of the union, but that it is included concretely in the history of his incarnation, cross, and resurrection.” (</a:t>
            </a:r>
            <a:r>
              <a:rPr lang="en-US" dirty="0" err="1"/>
              <a:t>Seifrid</a:t>
            </a:r>
            <a:r>
              <a:rPr lang="en-US" dirty="0"/>
              <a:t>, </a:t>
            </a:r>
            <a:r>
              <a:rPr lang="en-US" i="1" dirty="0"/>
              <a:t>WTJ</a:t>
            </a:r>
            <a:r>
              <a:rPr lang="en-US" dirty="0"/>
              <a:t>, 226)</a:t>
            </a:r>
          </a:p>
        </p:txBody>
      </p:sp>
    </p:spTree>
    <p:extLst>
      <p:ext uri="{BB962C8B-B14F-4D97-AF65-F5344CB8AC3E}">
        <p14:creationId xmlns:p14="http://schemas.microsoft.com/office/powerpoint/2010/main" val="17079213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71E39-A7EA-4E77-A89E-F9E85E9E5073}"/>
              </a:ext>
            </a:extLst>
          </p:cNvPr>
          <p:cNvSpPr>
            <a:spLocks noGrp="1"/>
          </p:cNvSpPr>
          <p:nvPr>
            <p:ph type="title"/>
          </p:nvPr>
        </p:nvSpPr>
        <p:spPr>
          <a:xfrm>
            <a:off x="838200" y="365126"/>
            <a:ext cx="10515600" cy="1109992"/>
          </a:xfrm>
        </p:spPr>
        <p:txBody>
          <a:bodyPr/>
          <a:lstStyle/>
          <a:p>
            <a:r>
              <a:rPr lang="en-US" dirty="0"/>
              <a:t>Expositor’s Biblical Commentary- J.M. </a:t>
            </a:r>
            <a:r>
              <a:rPr lang="en-US" dirty="0" err="1"/>
              <a:t>Boice</a:t>
            </a:r>
            <a:endParaRPr lang="en-US" dirty="0"/>
          </a:p>
        </p:txBody>
      </p:sp>
      <p:sp>
        <p:nvSpPr>
          <p:cNvPr id="3" name="Content Placeholder 2">
            <a:extLst>
              <a:ext uri="{FF2B5EF4-FFF2-40B4-BE49-F238E27FC236}">
                <a16:creationId xmlns:a16="http://schemas.microsoft.com/office/drawing/2014/main" id="{62BBE18A-9886-4B42-9C71-068645A8962C}"/>
              </a:ext>
            </a:extLst>
          </p:cNvPr>
          <p:cNvSpPr>
            <a:spLocks noGrp="1"/>
          </p:cNvSpPr>
          <p:nvPr>
            <p:ph idx="1"/>
          </p:nvPr>
        </p:nvSpPr>
        <p:spPr>
          <a:xfrm>
            <a:off x="838200" y="1613140"/>
            <a:ext cx="10515600" cy="4563823"/>
          </a:xfrm>
        </p:spPr>
        <p:txBody>
          <a:bodyPr>
            <a:normAutofit lnSpcReduction="10000"/>
          </a:bodyPr>
          <a:lstStyle/>
          <a:p>
            <a:pPr marL="0" indent="0">
              <a:buNone/>
            </a:pPr>
            <a:r>
              <a:rPr lang="en-US" dirty="0"/>
              <a:t>“ ‘Justify’… is a forensic term borrowed from the law courts. It means “to declare righteous or innocent.” The opposite of ‘to justify’ is ‘to condemn’ or “to pronounce guilty.” Such a term involves an objective standard, and since righteousness is understood to be the unique characteristic of God, that standard must be the divine standard. In themselves, all persons fall short of this standard– ‘For all have sinned and fall short of the glory of God’ (Rom 3:23). </a:t>
            </a:r>
            <a:r>
              <a:rPr lang="en-US" u="sng" dirty="0"/>
              <a:t>But in Christ, God declares all righteous who believe, imputing divine righteousness to them</a:t>
            </a:r>
            <a:r>
              <a:rPr lang="en-US" dirty="0"/>
              <a:t>. In this sense, justification does not express an ethical change or influence (though ethical changes follow); rather, it expresses the judicial action of God apart from human merit according to which the guilty are pardoned, acquitted, and then reinstated as God’s children and as fellow heirs with Jesus Christ.” (p. 448-9)</a:t>
            </a:r>
          </a:p>
        </p:txBody>
      </p:sp>
    </p:spTree>
    <p:extLst>
      <p:ext uri="{BB962C8B-B14F-4D97-AF65-F5344CB8AC3E}">
        <p14:creationId xmlns:p14="http://schemas.microsoft.com/office/powerpoint/2010/main" val="40642368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71E39-A7EA-4E77-A89E-F9E85E9E5073}"/>
              </a:ext>
            </a:extLst>
          </p:cNvPr>
          <p:cNvSpPr>
            <a:spLocks noGrp="1"/>
          </p:cNvSpPr>
          <p:nvPr>
            <p:ph type="title"/>
          </p:nvPr>
        </p:nvSpPr>
        <p:spPr>
          <a:xfrm>
            <a:off x="838200" y="365126"/>
            <a:ext cx="10515600" cy="859826"/>
          </a:xfrm>
        </p:spPr>
        <p:txBody>
          <a:bodyPr/>
          <a:lstStyle/>
          <a:p>
            <a:r>
              <a:rPr lang="en-US" dirty="0"/>
              <a:t>Expositor’s Biblical Commentary- J.M. </a:t>
            </a:r>
            <a:r>
              <a:rPr lang="en-US" dirty="0" err="1"/>
              <a:t>Boice</a:t>
            </a:r>
            <a:endParaRPr lang="en-US" dirty="0"/>
          </a:p>
        </p:txBody>
      </p:sp>
      <p:sp>
        <p:nvSpPr>
          <p:cNvPr id="3" name="Content Placeholder 2">
            <a:extLst>
              <a:ext uri="{FF2B5EF4-FFF2-40B4-BE49-F238E27FC236}">
                <a16:creationId xmlns:a16="http://schemas.microsoft.com/office/drawing/2014/main" id="{62BBE18A-9886-4B42-9C71-068645A8962C}"/>
              </a:ext>
            </a:extLst>
          </p:cNvPr>
          <p:cNvSpPr>
            <a:spLocks noGrp="1"/>
          </p:cNvSpPr>
          <p:nvPr>
            <p:ph idx="1"/>
          </p:nvPr>
        </p:nvSpPr>
        <p:spPr>
          <a:xfrm>
            <a:off x="838200" y="1457864"/>
            <a:ext cx="10515600" cy="4584162"/>
          </a:xfrm>
        </p:spPr>
        <p:txBody>
          <a:bodyPr>
            <a:normAutofit lnSpcReduction="10000"/>
          </a:bodyPr>
          <a:lstStyle/>
          <a:p>
            <a:pPr marL="0" indent="0">
              <a:buNone/>
            </a:pPr>
            <a:r>
              <a:rPr lang="en-US" dirty="0"/>
              <a:t>“This experience does not happen automatically to all men. </a:t>
            </a:r>
            <a:r>
              <a:rPr lang="en-US" u="sng" dirty="0"/>
              <a:t>It is true that God justifies, but he does so only as he unites a man or woman to Christ, a union that takes place only through the channel of human faith. Faith is the means, not the source, of justification</a:t>
            </a:r>
            <a:r>
              <a:rPr lang="en-US" dirty="0"/>
              <a:t>. Faith is trust. It begins with knowledge, so it is not blind. It builds on facts, so it is not speculation. It stakes its life on the outcome, so it is not impractical. </a:t>
            </a:r>
            <a:r>
              <a:rPr lang="en-US" u="sng" dirty="0"/>
              <a:t>Faith is trusting Christ and proving his promises. The expression in the middle of v. 16, literally “we have believed into Christ,” implies an act of personal commitment, not just assenting to the facts concerning Christ, but actually running to him for refuge and seeking mercy</a:t>
            </a:r>
            <a:r>
              <a:rPr lang="en-US" dirty="0"/>
              <a:t>…. The threefold repetition of the doctrine of justification by faith in this one verse is important, because it shows the importance the apostle gives to the doctrine.” (p. 449)</a:t>
            </a:r>
          </a:p>
        </p:txBody>
      </p:sp>
    </p:spTree>
    <p:extLst>
      <p:ext uri="{BB962C8B-B14F-4D97-AF65-F5344CB8AC3E}">
        <p14:creationId xmlns:p14="http://schemas.microsoft.com/office/powerpoint/2010/main" val="26305631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71E39-A7EA-4E77-A89E-F9E85E9E5073}"/>
              </a:ext>
            </a:extLst>
          </p:cNvPr>
          <p:cNvSpPr>
            <a:spLocks noGrp="1"/>
          </p:cNvSpPr>
          <p:nvPr>
            <p:ph type="title"/>
          </p:nvPr>
        </p:nvSpPr>
        <p:spPr>
          <a:xfrm>
            <a:off x="838200" y="365125"/>
            <a:ext cx="10515600" cy="833947"/>
          </a:xfrm>
        </p:spPr>
        <p:txBody>
          <a:bodyPr/>
          <a:lstStyle/>
          <a:p>
            <a:r>
              <a:rPr lang="en-US" dirty="0"/>
              <a:t>Expositor’s Biblical Commentary- J.M. </a:t>
            </a:r>
            <a:r>
              <a:rPr lang="en-US" dirty="0" err="1"/>
              <a:t>Boice</a:t>
            </a:r>
            <a:endParaRPr lang="en-US" dirty="0"/>
          </a:p>
        </p:txBody>
      </p:sp>
      <p:sp>
        <p:nvSpPr>
          <p:cNvPr id="3" name="Content Placeholder 2">
            <a:extLst>
              <a:ext uri="{FF2B5EF4-FFF2-40B4-BE49-F238E27FC236}">
                <a16:creationId xmlns:a16="http://schemas.microsoft.com/office/drawing/2014/main" id="{62BBE18A-9886-4B42-9C71-068645A8962C}"/>
              </a:ext>
            </a:extLst>
          </p:cNvPr>
          <p:cNvSpPr>
            <a:spLocks noGrp="1"/>
          </p:cNvSpPr>
          <p:nvPr>
            <p:ph idx="1"/>
          </p:nvPr>
        </p:nvSpPr>
        <p:spPr>
          <a:xfrm>
            <a:off x="838200" y="1595886"/>
            <a:ext cx="10515600" cy="4804913"/>
          </a:xfrm>
        </p:spPr>
        <p:txBody>
          <a:bodyPr/>
          <a:lstStyle/>
          <a:p>
            <a:pPr marL="0" indent="0">
              <a:buNone/>
            </a:pPr>
            <a:r>
              <a:rPr lang="en-US" dirty="0"/>
              <a:t>“What does it mean to be ‘in Christ’? </a:t>
            </a:r>
            <a:r>
              <a:rPr lang="en-US" u="sng" dirty="0"/>
              <a:t>It means to be so united to Christ that all the experiences of Christ become the Christian’s experiences</a:t>
            </a:r>
            <a:r>
              <a:rPr lang="en-US" dirty="0"/>
              <a:t>. Thus, his death for sin was the believer’s death; his resurrection was (in one sense) the believer’s resurrection; his ascension was the believer’s ascension, so that the believer is (again in one sense) seated with Christ ‘in the heavenly realms’ (so Eph 2:6). </a:t>
            </a:r>
            <a:r>
              <a:rPr lang="en-US" u="sng" dirty="0"/>
              <a:t>This thought is particularly evident in Paul’s use of the perfect tense in speaking of his having been crucified with Christ</a:t>
            </a:r>
            <a:r>
              <a:rPr lang="en-US" dirty="0"/>
              <a:t>.” (p.451)</a:t>
            </a:r>
          </a:p>
        </p:txBody>
      </p:sp>
    </p:spTree>
    <p:extLst>
      <p:ext uri="{BB962C8B-B14F-4D97-AF65-F5344CB8AC3E}">
        <p14:creationId xmlns:p14="http://schemas.microsoft.com/office/powerpoint/2010/main" val="27233049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56D6E-090E-4EC7-81B9-AA4D1607E885}"/>
              </a:ext>
            </a:extLst>
          </p:cNvPr>
          <p:cNvSpPr>
            <a:spLocks noGrp="1"/>
          </p:cNvSpPr>
          <p:nvPr>
            <p:ph type="title"/>
          </p:nvPr>
        </p:nvSpPr>
        <p:spPr>
          <a:xfrm>
            <a:off x="838200" y="365126"/>
            <a:ext cx="10515600" cy="902958"/>
          </a:xfrm>
        </p:spPr>
        <p:txBody>
          <a:bodyPr/>
          <a:lstStyle/>
          <a:p>
            <a:r>
              <a:rPr lang="en-US" dirty="0"/>
              <a:t>F.F. Bruce on the Resurrected Life</a:t>
            </a:r>
          </a:p>
        </p:txBody>
      </p:sp>
      <p:sp>
        <p:nvSpPr>
          <p:cNvPr id="3" name="Content Placeholder 2">
            <a:extLst>
              <a:ext uri="{FF2B5EF4-FFF2-40B4-BE49-F238E27FC236}">
                <a16:creationId xmlns:a16="http://schemas.microsoft.com/office/drawing/2014/main" id="{50FC19E1-F117-4A7D-A1BC-2EFC6C2EDE02}"/>
              </a:ext>
            </a:extLst>
          </p:cNvPr>
          <p:cNvSpPr>
            <a:spLocks noGrp="1"/>
          </p:cNvSpPr>
          <p:nvPr>
            <p:ph idx="1"/>
          </p:nvPr>
        </p:nvSpPr>
        <p:spPr>
          <a:xfrm>
            <a:off x="838200" y="1268084"/>
            <a:ext cx="10515600" cy="4684592"/>
          </a:xfrm>
        </p:spPr>
        <p:txBody>
          <a:bodyPr>
            <a:normAutofit/>
          </a:bodyPr>
          <a:lstStyle/>
          <a:p>
            <a:pPr marL="0" indent="0">
              <a:buNone/>
            </a:pPr>
            <a:r>
              <a:rPr lang="en-US" dirty="0"/>
              <a:t>In commenting on 2:20, F.F. Bruce writes, “Having died with Christ in his death, </a:t>
            </a:r>
            <a:r>
              <a:rPr lang="en-US" u="sng" dirty="0"/>
              <a:t>the believer now lives with Christ in his life– i.e. his resurrection life</a:t>
            </a:r>
            <a:r>
              <a:rPr lang="en-US" dirty="0"/>
              <a:t>. In fact, this new life in Christ is nothing less than the risen Christ living his life in the believer. The risen Christ is operative power in the new order, as sin was in the old.” (Bruce, </a:t>
            </a:r>
            <a:r>
              <a:rPr lang="en-US" i="1" dirty="0"/>
              <a:t>NIGTC</a:t>
            </a:r>
            <a:r>
              <a:rPr lang="en-US" dirty="0"/>
              <a:t>, 144)</a:t>
            </a:r>
          </a:p>
          <a:p>
            <a:pPr marL="0" indent="0">
              <a:buNone/>
            </a:pPr>
            <a:r>
              <a:rPr lang="en-US" dirty="0"/>
              <a:t>In his master’s thesis, interacting with Bruce’s work, Greg </a:t>
            </a:r>
            <a:r>
              <a:rPr lang="en-US" dirty="0" err="1"/>
              <a:t>Couser</a:t>
            </a:r>
            <a:r>
              <a:rPr lang="en-US" dirty="0"/>
              <a:t> summarizes this section of Galatians,</a:t>
            </a:r>
          </a:p>
          <a:p>
            <a:pPr marL="0" indent="0">
              <a:buNone/>
            </a:pPr>
            <a:r>
              <a:rPr lang="en-US" dirty="0"/>
              <a:t>“In the closing verses of chapter 2, Paul explicates </a:t>
            </a:r>
            <a:r>
              <a:rPr lang="en-US" u="sng" dirty="0"/>
              <a:t>the gospel, viz. Jew and Gentile are justified by faith apart from works of the law</a:t>
            </a:r>
            <a:r>
              <a:rPr lang="en-US" dirty="0"/>
              <a:t>, which the Galatians were in danger of abandoning for slavery (2:15-21).” (</a:t>
            </a:r>
            <a:r>
              <a:rPr lang="en-US" dirty="0" err="1"/>
              <a:t>Couser</a:t>
            </a:r>
            <a:r>
              <a:rPr lang="en-US" dirty="0"/>
              <a:t>, 61)</a:t>
            </a:r>
          </a:p>
        </p:txBody>
      </p:sp>
    </p:spTree>
    <p:extLst>
      <p:ext uri="{BB962C8B-B14F-4D97-AF65-F5344CB8AC3E}">
        <p14:creationId xmlns:p14="http://schemas.microsoft.com/office/powerpoint/2010/main" val="3537174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4DEB8-D412-4BF6-9949-F77C2FC37CC0}"/>
              </a:ext>
            </a:extLst>
          </p:cNvPr>
          <p:cNvSpPr>
            <a:spLocks noGrp="1"/>
          </p:cNvSpPr>
          <p:nvPr>
            <p:ph type="title"/>
          </p:nvPr>
        </p:nvSpPr>
        <p:spPr>
          <a:xfrm>
            <a:off x="838200" y="365126"/>
            <a:ext cx="10515600" cy="784802"/>
          </a:xfrm>
        </p:spPr>
        <p:txBody>
          <a:bodyPr>
            <a:normAutofit/>
          </a:bodyPr>
          <a:lstStyle/>
          <a:p>
            <a:r>
              <a:rPr lang="en-US" sz="4000" dirty="0"/>
              <a:t>Baker’s </a:t>
            </a:r>
            <a:r>
              <a:rPr lang="en-US" sz="4000" i="1" dirty="0"/>
              <a:t>Evangelical Dictionary of Biblical Theology</a:t>
            </a:r>
          </a:p>
        </p:txBody>
      </p:sp>
      <p:sp>
        <p:nvSpPr>
          <p:cNvPr id="3" name="Content Placeholder 2">
            <a:extLst>
              <a:ext uri="{FF2B5EF4-FFF2-40B4-BE49-F238E27FC236}">
                <a16:creationId xmlns:a16="http://schemas.microsoft.com/office/drawing/2014/main" id="{A5B99534-6809-4EE4-81DC-FF1B5A81650B}"/>
              </a:ext>
            </a:extLst>
          </p:cNvPr>
          <p:cNvSpPr>
            <a:spLocks noGrp="1"/>
          </p:cNvSpPr>
          <p:nvPr>
            <p:ph idx="1"/>
          </p:nvPr>
        </p:nvSpPr>
        <p:spPr>
          <a:xfrm>
            <a:off x="595745" y="1302327"/>
            <a:ext cx="10758055" cy="5190548"/>
          </a:xfrm>
        </p:spPr>
        <p:txBody>
          <a:bodyPr>
            <a:normAutofit fontScale="77500" lnSpcReduction="20000"/>
          </a:bodyPr>
          <a:lstStyle/>
          <a:p>
            <a:pPr marL="0" indent="0">
              <a:lnSpc>
                <a:spcPct val="120000"/>
              </a:lnSpc>
              <a:buNone/>
            </a:pPr>
            <a:r>
              <a:rPr lang="en-US" dirty="0"/>
              <a:t>Paul uses the phrase (“in Christ”) to describe a mode of existence in which </a:t>
            </a:r>
            <a:r>
              <a:rPr lang="en-US" u="sng" dirty="0"/>
              <a:t>the believer identifies with the death and resurrection of Christ </a:t>
            </a:r>
            <a:r>
              <a:rPr lang="en-US" dirty="0"/>
              <a:t>(</a:t>
            </a:r>
            <a:r>
              <a:rPr lang="en-US" dirty="0">
                <a:hlinkClick r:id="rId2"/>
              </a:rPr>
              <a:t>Rom 6:11</a:t>
            </a:r>
            <a:r>
              <a:rPr lang="en-US" dirty="0"/>
              <a:t>); shares in his wisdom and holiness (</a:t>
            </a:r>
            <a:r>
              <a:rPr lang="en-US" dirty="0">
                <a:hlinkClick r:id="rId3"/>
              </a:rPr>
              <a:t>1 Cor 1:30</a:t>
            </a:r>
            <a:r>
              <a:rPr lang="en-US" dirty="0"/>
              <a:t>); and receives a new life or existence (</a:t>
            </a:r>
            <a:r>
              <a:rPr lang="en-US" dirty="0">
                <a:hlinkClick r:id="rId4"/>
              </a:rPr>
              <a:t>2 Cor 5:17</a:t>
            </a:r>
            <a:r>
              <a:rPr lang="en-US" dirty="0"/>
              <a:t>). This is expressed in the epistle to the Colossians by relating the theme of Christ's "fullness" to the believer's position "in him" (</a:t>
            </a:r>
            <a:r>
              <a:rPr lang="en-US" dirty="0">
                <a:hlinkClick r:id="rId5"/>
              </a:rPr>
              <a:t>2:8-15</a:t>
            </a:r>
            <a:r>
              <a:rPr lang="en-US" dirty="0"/>
              <a:t>). In Christ, who is the "fullness of the Deity" (v. 9), believers "have been given fullness" (v. 10). They have been circumcised by the "circumcision done by Christ" (v. 11), "buried with him in baptism, " and "raised with him through faith" (v. 12). </a:t>
            </a:r>
            <a:r>
              <a:rPr lang="en-US" u="sng" dirty="0"/>
              <a:t>Faith-union with Christ, therefore, makes possible incorporation into a new sphere of existence marked by "fullness, " covenant relation, and resurrection life</a:t>
            </a:r>
            <a:r>
              <a:rPr lang="en-US" dirty="0"/>
              <a:t>.</a:t>
            </a:r>
          </a:p>
          <a:p>
            <a:pPr marL="0" indent="0">
              <a:lnSpc>
                <a:spcPct val="120000"/>
              </a:lnSpc>
              <a:buNone/>
            </a:pPr>
            <a:r>
              <a:rPr lang="en-US" dirty="0"/>
              <a:t>For the apostle, to be "in Christ" is the same as having "Christ in me" (</a:t>
            </a:r>
            <a:r>
              <a:rPr lang="en-US" dirty="0">
                <a:hlinkClick r:id="rId6"/>
              </a:rPr>
              <a:t>Gal 2:19-20</a:t>
            </a:r>
            <a:r>
              <a:rPr lang="en-US" dirty="0"/>
              <a:t>). In fact, the message of "Christ in you" is the revelation of God's "mystery" and the "hope of glory" for believers (</a:t>
            </a:r>
            <a:r>
              <a:rPr lang="en-US" dirty="0">
                <a:hlinkClick r:id="rId7"/>
              </a:rPr>
              <a:t>Col 1:27</a:t>
            </a:r>
            <a:r>
              <a:rPr lang="en-US" dirty="0"/>
              <a:t>). Through faith and love the believer is united with his Lord. Present by his Spirit, Christ indwells believers and makes possible their adoption as sons and daughters of God (</a:t>
            </a:r>
            <a:r>
              <a:rPr lang="en-US" dirty="0">
                <a:hlinkClick r:id="rId8"/>
              </a:rPr>
              <a:t>Rom 8:14-16</a:t>
            </a:r>
            <a:r>
              <a:rPr lang="en-US" dirty="0"/>
              <a:t>; </a:t>
            </a:r>
            <a:r>
              <a:rPr lang="en-US" dirty="0">
                <a:hlinkClick r:id="rId9"/>
              </a:rPr>
              <a:t>Gal 4:6</a:t>
            </a:r>
            <a:r>
              <a:rPr lang="en-US" dirty="0"/>
              <a:t> ). (R. David </a:t>
            </a:r>
            <a:r>
              <a:rPr lang="en-US" dirty="0" err="1"/>
              <a:t>Rightmire</a:t>
            </a:r>
            <a:r>
              <a:rPr lang="en-US" dirty="0"/>
              <a:t>)</a:t>
            </a:r>
          </a:p>
          <a:p>
            <a:pPr marL="0" indent="0">
              <a:buNone/>
            </a:pPr>
            <a:endParaRPr lang="en-US" dirty="0"/>
          </a:p>
        </p:txBody>
      </p:sp>
    </p:spTree>
    <p:extLst>
      <p:ext uri="{BB962C8B-B14F-4D97-AF65-F5344CB8AC3E}">
        <p14:creationId xmlns:p14="http://schemas.microsoft.com/office/powerpoint/2010/main" val="29676905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995BB-8440-42F1-8E64-7EF87AC92DA9}"/>
              </a:ext>
            </a:extLst>
          </p:cNvPr>
          <p:cNvSpPr>
            <a:spLocks noGrp="1"/>
          </p:cNvSpPr>
          <p:nvPr>
            <p:ph type="title"/>
          </p:nvPr>
        </p:nvSpPr>
        <p:spPr>
          <a:xfrm>
            <a:off x="838200" y="365125"/>
            <a:ext cx="10515600" cy="670045"/>
          </a:xfrm>
        </p:spPr>
        <p:txBody>
          <a:bodyPr>
            <a:normAutofit fontScale="90000"/>
          </a:bodyPr>
          <a:lstStyle/>
          <a:p>
            <a:r>
              <a:rPr lang="en-US" dirty="0"/>
              <a:t>J. Andrew Cowan on the Union with Christ</a:t>
            </a:r>
          </a:p>
        </p:txBody>
      </p:sp>
      <p:sp>
        <p:nvSpPr>
          <p:cNvPr id="3" name="Content Placeholder 2">
            <a:extLst>
              <a:ext uri="{FF2B5EF4-FFF2-40B4-BE49-F238E27FC236}">
                <a16:creationId xmlns:a16="http://schemas.microsoft.com/office/drawing/2014/main" id="{D255A41D-ED40-46D4-80F2-A0943ACBFA00}"/>
              </a:ext>
            </a:extLst>
          </p:cNvPr>
          <p:cNvSpPr>
            <a:spLocks noGrp="1"/>
          </p:cNvSpPr>
          <p:nvPr>
            <p:ph idx="1"/>
          </p:nvPr>
        </p:nvSpPr>
        <p:spPr>
          <a:xfrm>
            <a:off x="838200" y="1449238"/>
            <a:ext cx="10515600" cy="4727725"/>
          </a:xfrm>
        </p:spPr>
        <p:txBody>
          <a:bodyPr>
            <a:normAutofit lnSpcReduction="10000"/>
          </a:bodyPr>
          <a:lstStyle/>
          <a:p>
            <a:pPr marL="0" indent="0">
              <a:buNone/>
            </a:pPr>
            <a:r>
              <a:rPr lang="en-US" dirty="0"/>
              <a:t>Similar to D.A. Carson, J.A. Cowan points to union with Christ as central to interpreting several key phrases in Gal. 2.</a:t>
            </a:r>
          </a:p>
          <a:p>
            <a:pPr marL="0" indent="0">
              <a:buNone/>
            </a:pPr>
            <a:r>
              <a:rPr lang="en-US" dirty="0"/>
              <a:t>“(Gal) 2.19-20 is a description of the justifying relationship mentioned in 2.17 because the references to ‘life’ in 2.19-20 metonymically represent a positive verdict in the divine courtroom. Furthermore, it has been proposed that the phrase ‘Christ lives </a:t>
            </a:r>
            <a:r>
              <a:rPr lang="el-GR" dirty="0"/>
              <a:t>ἐν ἐμοὶ</a:t>
            </a:r>
            <a:r>
              <a:rPr lang="en-US" dirty="0"/>
              <a:t>’</a:t>
            </a:r>
            <a:r>
              <a:rPr lang="el-GR" dirty="0"/>
              <a:t> </a:t>
            </a:r>
            <a:r>
              <a:rPr lang="en-US" dirty="0"/>
              <a:t>should be viewed as a reference </a:t>
            </a:r>
            <a:r>
              <a:rPr lang="en-US" u="sng" dirty="0"/>
              <a:t>to Christ’s resurrection life as a reality into which Paul has been incorporated</a:t>
            </a:r>
            <a:r>
              <a:rPr lang="en-US" dirty="0"/>
              <a:t> rather than as a reference to Christ’s presence within Paul by means of the Holy Spirit. </a:t>
            </a:r>
            <a:r>
              <a:rPr lang="en-US" u="sng" dirty="0"/>
              <a:t>Christ’s resurrection life represents his own status as righteous before God, and Paul can speak of this life and status as his because of his union with Christ</a:t>
            </a:r>
            <a:r>
              <a:rPr lang="en-US" dirty="0"/>
              <a:t>.” (Cowan, </a:t>
            </a:r>
            <a:r>
              <a:rPr lang="en-US" i="1" dirty="0"/>
              <a:t>JSNT</a:t>
            </a:r>
            <a:r>
              <a:rPr lang="en-US" dirty="0"/>
              <a:t>, 40(4):465)</a:t>
            </a:r>
          </a:p>
        </p:txBody>
      </p:sp>
    </p:spTree>
    <p:extLst>
      <p:ext uri="{BB962C8B-B14F-4D97-AF65-F5344CB8AC3E}">
        <p14:creationId xmlns:p14="http://schemas.microsoft.com/office/powerpoint/2010/main" val="1485921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736D6-A69A-4173-819D-5D4665353084}"/>
              </a:ext>
            </a:extLst>
          </p:cNvPr>
          <p:cNvSpPr>
            <a:spLocks noGrp="1"/>
          </p:cNvSpPr>
          <p:nvPr>
            <p:ph type="title"/>
          </p:nvPr>
        </p:nvSpPr>
        <p:spPr>
          <a:xfrm>
            <a:off x="838200" y="365125"/>
            <a:ext cx="10515600" cy="493857"/>
          </a:xfrm>
        </p:spPr>
        <p:txBody>
          <a:bodyPr>
            <a:normAutofit fontScale="90000"/>
          </a:bodyPr>
          <a:lstStyle/>
          <a:p>
            <a:r>
              <a:rPr lang="en-US" b="1" dirty="0"/>
              <a:t>Two Cautions for Theological Discourse</a:t>
            </a:r>
          </a:p>
        </p:txBody>
      </p:sp>
      <p:sp>
        <p:nvSpPr>
          <p:cNvPr id="3" name="Content Placeholder 2">
            <a:extLst>
              <a:ext uri="{FF2B5EF4-FFF2-40B4-BE49-F238E27FC236}">
                <a16:creationId xmlns:a16="http://schemas.microsoft.com/office/drawing/2014/main" id="{5D38DB98-1F76-4FA9-8859-20B9D287B795}"/>
              </a:ext>
            </a:extLst>
          </p:cNvPr>
          <p:cNvSpPr>
            <a:spLocks noGrp="1"/>
          </p:cNvSpPr>
          <p:nvPr>
            <p:ph idx="1"/>
          </p:nvPr>
        </p:nvSpPr>
        <p:spPr>
          <a:xfrm>
            <a:off x="637309" y="964912"/>
            <a:ext cx="10903527" cy="5527963"/>
          </a:xfrm>
        </p:spPr>
        <p:txBody>
          <a:bodyPr>
            <a:normAutofit fontScale="85000" lnSpcReduction="10000"/>
          </a:bodyPr>
          <a:lstStyle/>
          <a:p>
            <a:pPr marL="514350" indent="-514350">
              <a:spcBef>
                <a:spcPts val="600"/>
              </a:spcBef>
              <a:buAutoNum type="arabicParenR"/>
            </a:pPr>
            <a:r>
              <a:rPr lang="en-US" sz="3100" dirty="0"/>
              <a:t>Often the trajectory in theological discourse (popular and scholarly) is from general affirmations (often with broader agreements) to specific positions on one element of a larger doctrine. This narrowed focus is appropriate and can be driven by dogmatic or academic interests. Drawing on a broader sample of confessional positions (historical and contemporary) and scholarly discourse can provide some needed perspective and hopefully, some charity.</a:t>
            </a:r>
          </a:p>
          <a:p>
            <a:pPr marL="0" indent="0">
              <a:spcBef>
                <a:spcPts val="600"/>
              </a:spcBef>
              <a:buNone/>
            </a:pPr>
            <a:r>
              <a:rPr lang="en-US" sz="2400" dirty="0"/>
              <a:t>(Examples on the doctrine of salvation: Lutheran research on the </a:t>
            </a:r>
            <a:r>
              <a:rPr lang="en-US" sz="2400" i="1" dirty="0"/>
              <a:t>Formula of Concord</a:t>
            </a:r>
            <a:r>
              <a:rPr lang="en-US" sz="2400" dirty="0"/>
              <a:t> and the “antinomian” label, Reformed- Arminian discussions of the Synod of Dort and the development of the “TULIP”, or Charles Finney’s aversion to imputed righteousness as espoused by First Great Awakening leaders.)</a:t>
            </a:r>
          </a:p>
          <a:p>
            <a:pPr marL="514350" indent="-514350">
              <a:buFont typeface="+mj-lt"/>
              <a:buAutoNum type="arabicParenR" startAt="2"/>
            </a:pPr>
            <a:r>
              <a:rPr lang="en-US" sz="3100" dirty="0"/>
              <a:t>The use of Scripture in these theological discourses can minimize the textual context for the sake using a text in a systematic (theological) manner. This type of usage is needed in systematic discussions and should proceed </a:t>
            </a:r>
            <a:r>
              <a:rPr lang="en-US" sz="3100"/>
              <a:t>with caution </a:t>
            </a:r>
            <a:r>
              <a:rPr lang="en-US" sz="3100" dirty="0"/>
              <a:t>and the realization that attention to the book-level meaning of a text (within its canonical context) is the most fitting reading (interpretative) strategy for biblical texts.</a:t>
            </a:r>
          </a:p>
        </p:txBody>
      </p:sp>
    </p:spTree>
    <p:extLst>
      <p:ext uri="{BB962C8B-B14F-4D97-AF65-F5344CB8AC3E}">
        <p14:creationId xmlns:p14="http://schemas.microsoft.com/office/powerpoint/2010/main" val="1831635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AFABB-92E0-448B-BCEC-7AAECEC9DD85}"/>
              </a:ext>
            </a:extLst>
          </p:cNvPr>
          <p:cNvSpPr>
            <a:spLocks noGrp="1"/>
          </p:cNvSpPr>
          <p:nvPr>
            <p:ph type="title"/>
          </p:nvPr>
        </p:nvSpPr>
        <p:spPr>
          <a:xfrm>
            <a:off x="838200" y="365126"/>
            <a:ext cx="10515600" cy="575154"/>
          </a:xfrm>
        </p:spPr>
        <p:txBody>
          <a:bodyPr>
            <a:normAutofit fontScale="90000"/>
          </a:bodyPr>
          <a:lstStyle/>
          <a:p>
            <a:r>
              <a:rPr lang="en-US" dirty="0"/>
              <a:t>Finding the Forest in All of these Trees</a:t>
            </a:r>
          </a:p>
        </p:txBody>
      </p:sp>
      <p:sp>
        <p:nvSpPr>
          <p:cNvPr id="3" name="Content Placeholder 2">
            <a:extLst>
              <a:ext uri="{FF2B5EF4-FFF2-40B4-BE49-F238E27FC236}">
                <a16:creationId xmlns:a16="http://schemas.microsoft.com/office/drawing/2014/main" id="{0A01AB53-DBE7-47AE-80C3-E4D3F415C85A}"/>
              </a:ext>
            </a:extLst>
          </p:cNvPr>
          <p:cNvSpPr>
            <a:spLocks noGrp="1"/>
          </p:cNvSpPr>
          <p:nvPr>
            <p:ph idx="1"/>
          </p:nvPr>
        </p:nvSpPr>
        <p:spPr>
          <a:xfrm>
            <a:off x="838200" y="1250830"/>
            <a:ext cx="10515600" cy="4209691"/>
          </a:xfrm>
        </p:spPr>
        <p:txBody>
          <a:bodyPr>
            <a:normAutofit fontScale="85000" lnSpcReduction="20000"/>
          </a:bodyPr>
          <a:lstStyle/>
          <a:p>
            <a:r>
              <a:rPr lang="en-US" dirty="0"/>
              <a:t>The biblical presentation of salvation is best discovered in the reading (and re-reading) of the biblical texts. Throughout the whole canon, narrative books will picture God’s saving work in the past in order to stir hope in the climatic salvation in the last days. Further, poetic books in the Bible exemplify people praising God for His great work of salvation and humbling themselves before His righteous judgment.</a:t>
            </a:r>
          </a:p>
          <a:p>
            <a:r>
              <a:rPr lang="en-US" dirty="0"/>
              <a:t>Salvation is needed by all people (“Jews and Gentiles”) and comes through Christ. This truth prompts the church’s mission of proclaiming the gospel to all nations.</a:t>
            </a:r>
          </a:p>
          <a:p>
            <a:r>
              <a:rPr lang="en-US" dirty="0"/>
              <a:t>Justification is theological vocabulary for the amazing, gracious work of God where He declares sinners to be righteous because they are united to Christ by faith in Him.</a:t>
            </a:r>
          </a:p>
          <a:p>
            <a:r>
              <a:rPr lang="en-US" dirty="0"/>
              <a:t>God’s redeemed people share in the “first-fruits” of salvation now (e.g. forgiveness of sin, new life, indwelling of the Spirit, a new family) and long for the fulfillment of God’s saving promises.</a:t>
            </a:r>
          </a:p>
          <a:p>
            <a:endParaRPr lang="en-US" dirty="0"/>
          </a:p>
          <a:p>
            <a:pPr marL="0" indent="0">
              <a:buNone/>
            </a:pPr>
            <a:endParaRPr lang="en-US" dirty="0"/>
          </a:p>
          <a:p>
            <a:endParaRPr lang="en-US" dirty="0"/>
          </a:p>
          <a:p>
            <a:endParaRPr lang="en-US" dirty="0"/>
          </a:p>
        </p:txBody>
      </p:sp>
      <p:sp>
        <p:nvSpPr>
          <p:cNvPr id="4" name="TextBox 3">
            <a:extLst>
              <a:ext uri="{FF2B5EF4-FFF2-40B4-BE49-F238E27FC236}">
                <a16:creationId xmlns:a16="http://schemas.microsoft.com/office/drawing/2014/main" id="{6BFB7C2D-74C1-4296-8A0D-6E12AAA91DE4}"/>
              </a:ext>
            </a:extLst>
          </p:cNvPr>
          <p:cNvSpPr txBox="1"/>
          <p:nvPr/>
        </p:nvSpPr>
        <p:spPr>
          <a:xfrm>
            <a:off x="1043797" y="5607170"/>
            <a:ext cx="7116792" cy="646331"/>
          </a:xfrm>
          <a:prstGeom prst="rect">
            <a:avLst/>
          </a:prstGeom>
          <a:noFill/>
        </p:spPr>
        <p:txBody>
          <a:bodyPr wrap="square" rtlCol="0">
            <a:spAutoFit/>
          </a:bodyPr>
          <a:lstStyle/>
          <a:p>
            <a:r>
              <a:rPr lang="en-US" dirty="0"/>
              <a:t>And for a pastoral takeaway… or two.</a:t>
            </a:r>
          </a:p>
          <a:p>
            <a:endParaRPr lang="en-US" dirty="0"/>
          </a:p>
        </p:txBody>
      </p:sp>
    </p:spTree>
    <p:extLst>
      <p:ext uri="{BB962C8B-B14F-4D97-AF65-F5344CB8AC3E}">
        <p14:creationId xmlns:p14="http://schemas.microsoft.com/office/powerpoint/2010/main" val="3742798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074A1-93C4-4107-8A31-37FECFD2678C}"/>
              </a:ext>
            </a:extLst>
          </p:cNvPr>
          <p:cNvSpPr>
            <a:spLocks noGrp="1"/>
          </p:cNvSpPr>
          <p:nvPr>
            <p:ph type="title"/>
          </p:nvPr>
        </p:nvSpPr>
        <p:spPr/>
        <p:txBody>
          <a:bodyPr>
            <a:normAutofit/>
          </a:bodyPr>
          <a:lstStyle/>
          <a:p>
            <a:r>
              <a:rPr lang="en-US" sz="4000" dirty="0"/>
              <a:t>Michael Reeves (Union School of Theology, U.K.)</a:t>
            </a:r>
          </a:p>
        </p:txBody>
      </p:sp>
      <p:sp>
        <p:nvSpPr>
          <p:cNvPr id="3" name="Content Placeholder 2">
            <a:extLst>
              <a:ext uri="{FF2B5EF4-FFF2-40B4-BE49-F238E27FC236}">
                <a16:creationId xmlns:a16="http://schemas.microsoft.com/office/drawing/2014/main" id="{952ABF98-6497-4EE6-BD5E-0BE1A0FAD982}"/>
              </a:ext>
            </a:extLst>
          </p:cNvPr>
          <p:cNvSpPr>
            <a:spLocks noGrp="1"/>
          </p:cNvSpPr>
          <p:nvPr>
            <p:ph idx="1"/>
          </p:nvPr>
        </p:nvSpPr>
        <p:spPr>
          <a:xfrm>
            <a:off x="838200" y="1690688"/>
            <a:ext cx="10515600" cy="4351338"/>
          </a:xfrm>
        </p:spPr>
        <p:txBody>
          <a:bodyPr/>
          <a:lstStyle/>
          <a:p>
            <a:pPr marL="0" indent="0" fontAlgn="base">
              <a:buNone/>
            </a:pPr>
            <a:r>
              <a:rPr lang="en-US" dirty="0"/>
              <a:t>Q: “Yes, so what happens when a Christian truly comes to grasp union with Christ for the first time?”</a:t>
            </a:r>
          </a:p>
          <a:p>
            <a:pPr marL="0" indent="0" fontAlgn="base">
              <a:buNone/>
            </a:pPr>
            <a:r>
              <a:rPr lang="en-US" dirty="0"/>
              <a:t>A: “I will tell you my own experience. It meant </a:t>
            </a:r>
            <a:r>
              <a:rPr lang="en-US" u="sng" dirty="0"/>
              <a:t>a freedom from a real despair</a:t>
            </a:r>
            <a:r>
              <a:rPr lang="en-US" dirty="0"/>
              <a:t> because I was taking this seriously. </a:t>
            </a:r>
            <a:r>
              <a:rPr lang="en-US" u="sng" dirty="0"/>
              <a:t>I couldn’t be sure of how God would look at me until I knew about union with Christ</a:t>
            </a:r>
            <a:r>
              <a:rPr lang="en-US" dirty="0"/>
              <a:t>. And it was actually reading Luther’s </a:t>
            </a:r>
            <a:r>
              <a:rPr lang="en-US" i="1" dirty="0"/>
              <a:t>Freedom of the Christian</a:t>
            </a:r>
            <a:r>
              <a:rPr lang="en-US" dirty="0"/>
              <a:t> that convinced me of that and I saw for the first time I can have confidence before God in Christ. And that brought </a:t>
            </a:r>
            <a:r>
              <a:rPr lang="en-US" u="sng" dirty="0"/>
              <a:t>a freedom to be able to call out to God as Abba and that liberated me from a suicidal despair</a:t>
            </a:r>
            <a:r>
              <a:rPr lang="en-US" dirty="0"/>
              <a:t>.” (Excerpt from DesiringGod.org, “Interviews”)</a:t>
            </a:r>
          </a:p>
          <a:p>
            <a:endParaRPr lang="en-US" dirty="0"/>
          </a:p>
        </p:txBody>
      </p:sp>
    </p:spTree>
    <p:extLst>
      <p:ext uri="{BB962C8B-B14F-4D97-AF65-F5344CB8AC3E}">
        <p14:creationId xmlns:p14="http://schemas.microsoft.com/office/powerpoint/2010/main" val="1109785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2E841-D85B-42D6-B7C2-47FE41AD427E}"/>
              </a:ext>
            </a:extLst>
          </p:cNvPr>
          <p:cNvSpPr>
            <a:spLocks noGrp="1"/>
          </p:cNvSpPr>
          <p:nvPr>
            <p:ph type="title"/>
          </p:nvPr>
        </p:nvSpPr>
        <p:spPr/>
        <p:txBody>
          <a:bodyPr/>
          <a:lstStyle/>
          <a:p>
            <a:r>
              <a:rPr lang="en-US" b="1" dirty="0"/>
              <a:t>Echoes of Luther</a:t>
            </a:r>
          </a:p>
        </p:txBody>
      </p:sp>
      <p:sp>
        <p:nvSpPr>
          <p:cNvPr id="3" name="Content Placeholder 2">
            <a:extLst>
              <a:ext uri="{FF2B5EF4-FFF2-40B4-BE49-F238E27FC236}">
                <a16:creationId xmlns:a16="http://schemas.microsoft.com/office/drawing/2014/main" id="{A57FEE1E-DF27-43CE-9F36-D6E6F87060B9}"/>
              </a:ext>
            </a:extLst>
          </p:cNvPr>
          <p:cNvSpPr>
            <a:spLocks noGrp="1"/>
          </p:cNvSpPr>
          <p:nvPr>
            <p:ph idx="1"/>
          </p:nvPr>
        </p:nvSpPr>
        <p:spPr/>
        <p:txBody>
          <a:bodyPr/>
          <a:lstStyle/>
          <a:p>
            <a:pPr marL="0" indent="0">
              <a:buNone/>
            </a:pPr>
            <a:r>
              <a:rPr lang="en-US" dirty="0"/>
              <a:t>Michael Reeves’ statement on the previous slide echoes Luther’s comments on Gal. 2:16:</a:t>
            </a:r>
          </a:p>
          <a:p>
            <a:pPr marL="0" indent="0">
              <a:buNone/>
            </a:pPr>
            <a:endParaRPr lang="en-US" dirty="0"/>
          </a:p>
          <a:p>
            <a:pPr marL="0" indent="0">
              <a:buNone/>
            </a:pPr>
            <a:r>
              <a:rPr lang="en-US" dirty="0"/>
              <a:t>“A Christian is not someone who has no sin or feels no sin; he is someone to whom, because of his faith in Christ, God does not impute his sin. </a:t>
            </a:r>
            <a:r>
              <a:rPr lang="en-US" u="sng" dirty="0"/>
              <a:t>This doctrine brings firm consolation to troubled consciences amid genuine terrors</a:t>
            </a:r>
            <a:r>
              <a:rPr lang="en-US" dirty="0"/>
              <a:t>.” (</a:t>
            </a:r>
            <a:r>
              <a:rPr lang="en-US" i="1" dirty="0"/>
              <a:t>LW </a:t>
            </a:r>
            <a:r>
              <a:rPr lang="en-US" dirty="0"/>
              <a:t>26:133)</a:t>
            </a:r>
          </a:p>
        </p:txBody>
      </p:sp>
    </p:spTree>
    <p:extLst>
      <p:ext uri="{BB962C8B-B14F-4D97-AF65-F5344CB8AC3E}">
        <p14:creationId xmlns:p14="http://schemas.microsoft.com/office/powerpoint/2010/main" val="2273096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3F186-3A69-4981-BCE6-40EEF2301338}"/>
              </a:ext>
            </a:extLst>
          </p:cNvPr>
          <p:cNvSpPr>
            <a:spLocks noGrp="1"/>
          </p:cNvSpPr>
          <p:nvPr>
            <p:ph type="title"/>
          </p:nvPr>
        </p:nvSpPr>
        <p:spPr>
          <a:xfrm>
            <a:off x="838199" y="17253"/>
            <a:ext cx="10515600" cy="701675"/>
          </a:xfrm>
        </p:spPr>
        <p:txBody>
          <a:bodyPr>
            <a:normAutofit/>
          </a:bodyPr>
          <a:lstStyle/>
          <a:p>
            <a:r>
              <a:rPr lang="en-US" sz="4000" dirty="0"/>
              <a:t>Some Further Resources (a tiny sampling)</a:t>
            </a:r>
          </a:p>
        </p:txBody>
      </p:sp>
      <p:sp>
        <p:nvSpPr>
          <p:cNvPr id="3" name="Content Placeholder 2">
            <a:extLst>
              <a:ext uri="{FF2B5EF4-FFF2-40B4-BE49-F238E27FC236}">
                <a16:creationId xmlns:a16="http://schemas.microsoft.com/office/drawing/2014/main" id="{20FB46A6-F1E8-40EE-A493-5647877535A6}"/>
              </a:ext>
            </a:extLst>
          </p:cNvPr>
          <p:cNvSpPr>
            <a:spLocks noGrp="1"/>
          </p:cNvSpPr>
          <p:nvPr>
            <p:ph idx="1"/>
          </p:nvPr>
        </p:nvSpPr>
        <p:spPr>
          <a:xfrm>
            <a:off x="671945" y="928254"/>
            <a:ext cx="10848109" cy="5398366"/>
          </a:xfrm>
        </p:spPr>
        <p:txBody>
          <a:bodyPr>
            <a:noAutofit/>
          </a:bodyPr>
          <a:lstStyle/>
          <a:p>
            <a:pPr marL="0" indent="0">
              <a:buNone/>
            </a:pPr>
            <a:r>
              <a:rPr lang="en-US" sz="1800" dirty="0"/>
              <a:t>Bird, Michael F.</a:t>
            </a:r>
          </a:p>
          <a:p>
            <a:r>
              <a:rPr lang="en-US" sz="1800" dirty="0"/>
              <a:t>2007 </a:t>
            </a:r>
            <a:r>
              <a:rPr lang="en-US" sz="1800" i="1" dirty="0"/>
              <a:t>The Saving Righteousness of God: Studies on Paul, Justification, and the New Perspective </a:t>
            </a:r>
            <a:r>
              <a:rPr lang="en-US" sz="1800" dirty="0"/>
              <a:t>(Eugene, OR: Wipf&amp; Stock).</a:t>
            </a:r>
          </a:p>
          <a:p>
            <a:pPr marL="0" indent="0">
              <a:buNone/>
            </a:pPr>
            <a:r>
              <a:rPr lang="en-US" sz="1800" dirty="0"/>
              <a:t>Campbell, Constantine R.</a:t>
            </a:r>
          </a:p>
          <a:p>
            <a:r>
              <a:rPr lang="en-US" sz="1800" dirty="0"/>
              <a:t>2012 </a:t>
            </a:r>
            <a:r>
              <a:rPr lang="en-US" sz="1800" i="1" dirty="0"/>
              <a:t>Paul and Union with Christ: </a:t>
            </a:r>
            <a:r>
              <a:rPr lang="en-US" sz="1800" i="1" dirty="0" err="1"/>
              <a:t>AnExegetical</a:t>
            </a:r>
            <a:r>
              <a:rPr lang="en-US" sz="1800" i="1" dirty="0"/>
              <a:t> and Theological Study </a:t>
            </a:r>
            <a:r>
              <a:rPr lang="en-US" sz="1800" dirty="0"/>
              <a:t>(Grand Rapids, MI: Zondervan).</a:t>
            </a:r>
          </a:p>
          <a:p>
            <a:pPr marL="0" indent="0">
              <a:buNone/>
            </a:pPr>
            <a:r>
              <a:rPr lang="en-US" sz="1800" dirty="0"/>
              <a:t>Campbell, Douglas A.</a:t>
            </a:r>
          </a:p>
          <a:p>
            <a:r>
              <a:rPr lang="en-US" sz="1800" dirty="0"/>
              <a:t>2009 </a:t>
            </a:r>
            <a:r>
              <a:rPr lang="en-US" sz="1800" i="1" dirty="0"/>
              <a:t>The Deliverance of God: An Apocalyptic Rereading of Justification in Paul </a:t>
            </a:r>
            <a:r>
              <a:rPr lang="en-US" sz="1800" dirty="0"/>
              <a:t>(Grand Rapids, MI: Eerdmans).</a:t>
            </a:r>
          </a:p>
          <a:p>
            <a:pPr marL="0" indent="0">
              <a:buNone/>
            </a:pPr>
            <a:r>
              <a:rPr lang="en-US" sz="1800" dirty="0"/>
              <a:t>Carson, D.A.</a:t>
            </a:r>
          </a:p>
          <a:p>
            <a:r>
              <a:rPr lang="en-US" sz="1800" dirty="0"/>
              <a:t>2004 ‘The Vindication of Imputation: On Fields of Discourse and Semantic Fields’, in Mark Husbands and Daniel J. </a:t>
            </a:r>
            <a:r>
              <a:rPr lang="en-US" sz="1800" dirty="0" err="1"/>
              <a:t>Treier</a:t>
            </a:r>
            <a:r>
              <a:rPr lang="en-US" sz="1800" dirty="0"/>
              <a:t> (eds.), </a:t>
            </a:r>
            <a:r>
              <a:rPr lang="en-US" sz="1800" i="1" dirty="0"/>
              <a:t>Justification: What’s at Stake in the Current Debates? </a:t>
            </a:r>
            <a:r>
              <a:rPr lang="en-US" sz="1800" dirty="0"/>
              <a:t>(Downers Grove, IL: IVP): 46-78.</a:t>
            </a:r>
          </a:p>
          <a:p>
            <a:pPr marL="0" indent="0">
              <a:buNone/>
            </a:pPr>
            <a:r>
              <a:rPr lang="en-US" sz="1800" dirty="0"/>
              <a:t>Moo, Douglas J.</a:t>
            </a:r>
          </a:p>
          <a:p>
            <a:r>
              <a:rPr lang="en-US" sz="1800" dirty="0"/>
              <a:t>2013 </a:t>
            </a:r>
            <a:r>
              <a:rPr lang="en-US" sz="1800" i="1" dirty="0"/>
              <a:t>Galatians </a:t>
            </a:r>
            <a:r>
              <a:rPr lang="en-US" sz="1800" dirty="0"/>
              <a:t>(BECNT; Grand Rapids, MI: Baker).</a:t>
            </a:r>
          </a:p>
          <a:p>
            <a:pPr marL="0" indent="0">
              <a:buNone/>
            </a:pPr>
            <a:r>
              <a:rPr lang="en-US" sz="1800" dirty="0"/>
              <a:t>Schreiner, Thomas R.</a:t>
            </a:r>
          </a:p>
          <a:p>
            <a:r>
              <a:rPr lang="en-US" sz="1800" dirty="0"/>
              <a:t>2010 </a:t>
            </a:r>
            <a:r>
              <a:rPr lang="en-US" sz="1800" i="1" dirty="0"/>
              <a:t>Galatians </a:t>
            </a:r>
            <a:r>
              <a:rPr lang="en-US" sz="1800" dirty="0"/>
              <a:t>(ZECNT; Grand Rapids, MI: Zondervan).</a:t>
            </a:r>
          </a:p>
          <a:p>
            <a:pPr marL="0" indent="0">
              <a:buNone/>
            </a:pPr>
            <a:r>
              <a:rPr lang="en-US" sz="1800" dirty="0" err="1"/>
              <a:t>Seifrid</a:t>
            </a:r>
            <a:r>
              <a:rPr lang="en-US" sz="1800" dirty="0"/>
              <a:t>, Mark A.</a:t>
            </a:r>
          </a:p>
          <a:p>
            <a:r>
              <a:rPr lang="en-US" sz="1800" dirty="0"/>
              <a:t>2003 ‘Paul, Luther, and Justification in Gal 2.15-21’, </a:t>
            </a:r>
            <a:r>
              <a:rPr lang="en-US" sz="1800" i="1" dirty="0"/>
              <a:t>WTJ </a:t>
            </a:r>
            <a:r>
              <a:rPr lang="en-US" sz="1800" dirty="0"/>
              <a:t>65: 215-30.</a:t>
            </a:r>
          </a:p>
        </p:txBody>
      </p:sp>
      <p:sp>
        <p:nvSpPr>
          <p:cNvPr id="4" name="TextBox 3">
            <a:extLst>
              <a:ext uri="{FF2B5EF4-FFF2-40B4-BE49-F238E27FC236}">
                <a16:creationId xmlns:a16="http://schemas.microsoft.com/office/drawing/2014/main" id="{BA355856-6ACB-4CFD-8FF7-D3525F2DD9D5}"/>
              </a:ext>
            </a:extLst>
          </p:cNvPr>
          <p:cNvSpPr txBox="1"/>
          <p:nvPr/>
        </p:nvSpPr>
        <p:spPr>
          <a:xfrm>
            <a:off x="8581327" y="6326620"/>
            <a:ext cx="3433953" cy="307777"/>
          </a:xfrm>
          <a:prstGeom prst="rect">
            <a:avLst/>
          </a:prstGeom>
          <a:noFill/>
        </p:spPr>
        <p:txBody>
          <a:bodyPr wrap="none" rtlCol="0">
            <a:spAutoFit/>
          </a:bodyPr>
          <a:lstStyle/>
          <a:p>
            <a:r>
              <a:rPr lang="en-US" sz="1400" dirty="0"/>
              <a:t>*Sources drawn from Cowan’s article in </a:t>
            </a:r>
            <a:r>
              <a:rPr lang="en-US" sz="1400" i="1" dirty="0"/>
              <a:t>JSNT</a:t>
            </a:r>
          </a:p>
        </p:txBody>
      </p:sp>
    </p:spTree>
    <p:extLst>
      <p:ext uri="{BB962C8B-B14F-4D97-AF65-F5344CB8AC3E}">
        <p14:creationId xmlns:p14="http://schemas.microsoft.com/office/powerpoint/2010/main" val="2117652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6EDE4-D39F-44D1-85C1-2957290A2F85}"/>
              </a:ext>
            </a:extLst>
          </p:cNvPr>
          <p:cNvSpPr>
            <a:spLocks noGrp="1"/>
          </p:cNvSpPr>
          <p:nvPr>
            <p:ph type="title"/>
          </p:nvPr>
        </p:nvSpPr>
        <p:spPr>
          <a:xfrm>
            <a:off x="838200" y="365126"/>
            <a:ext cx="10515600" cy="851200"/>
          </a:xfrm>
        </p:spPr>
        <p:txBody>
          <a:bodyPr/>
          <a:lstStyle/>
          <a:p>
            <a:r>
              <a:rPr lang="en-US" dirty="0"/>
              <a:t>A couple comments on method and context</a:t>
            </a:r>
          </a:p>
        </p:txBody>
      </p:sp>
      <p:sp>
        <p:nvSpPr>
          <p:cNvPr id="3" name="Content Placeholder 2">
            <a:extLst>
              <a:ext uri="{FF2B5EF4-FFF2-40B4-BE49-F238E27FC236}">
                <a16:creationId xmlns:a16="http://schemas.microsoft.com/office/drawing/2014/main" id="{E6450D85-5F20-4C92-A821-033E135A95EA}"/>
              </a:ext>
            </a:extLst>
          </p:cNvPr>
          <p:cNvSpPr>
            <a:spLocks noGrp="1"/>
          </p:cNvSpPr>
          <p:nvPr>
            <p:ph idx="1"/>
          </p:nvPr>
        </p:nvSpPr>
        <p:spPr>
          <a:xfrm>
            <a:off x="838200" y="1328468"/>
            <a:ext cx="10515600" cy="4848495"/>
          </a:xfrm>
        </p:spPr>
        <p:txBody>
          <a:bodyPr>
            <a:normAutofit fontScale="92500"/>
          </a:bodyPr>
          <a:lstStyle/>
          <a:p>
            <a:r>
              <a:rPr lang="en-US" dirty="0"/>
              <a:t>Method- This presentation attempts to model the approach described by Dr. Kimble (theological method) and Dr. Spellman (Hermeneutics) last semester. This method acknowledges the canonical context of biblical texts and recognizes the authority of the textual revelation (Kira) even as it draws on historical sources and systematic vocabulary.</a:t>
            </a:r>
          </a:p>
          <a:p>
            <a:r>
              <a:rPr lang="en-US" dirty="0"/>
              <a:t>Context- This presentation attempts to describe some aspects of the doctrine of salvation within a particular confessional context (CU, as outlined by Dr. White last semester) and builds on previous presentations by Gilhooly (God), Marsh (Humanity and Sin), and most closely with Moore (Christology) while anticipating upcoming presentations on the church (White), the Spirit (Bowden), and last things (Kimble). The doctrine of salvation has touch points with all other major systematic categories.</a:t>
            </a:r>
          </a:p>
        </p:txBody>
      </p:sp>
    </p:spTree>
    <p:extLst>
      <p:ext uri="{BB962C8B-B14F-4D97-AF65-F5344CB8AC3E}">
        <p14:creationId xmlns:p14="http://schemas.microsoft.com/office/powerpoint/2010/main" val="2184558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BD123-B81D-48DE-B367-E2F3DEDE543C}"/>
              </a:ext>
            </a:extLst>
          </p:cNvPr>
          <p:cNvSpPr>
            <a:spLocks noGrp="1"/>
          </p:cNvSpPr>
          <p:nvPr>
            <p:ph type="title"/>
          </p:nvPr>
        </p:nvSpPr>
        <p:spPr>
          <a:xfrm>
            <a:off x="838200" y="365126"/>
            <a:ext cx="10515600" cy="923348"/>
          </a:xfrm>
        </p:spPr>
        <p:txBody>
          <a:bodyPr/>
          <a:lstStyle/>
          <a:p>
            <a:r>
              <a:rPr lang="en-US" dirty="0"/>
              <a:t>Cedarville University “Doctrinal Statement”</a:t>
            </a:r>
          </a:p>
        </p:txBody>
      </p:sp>
      <p:sp>
        <p:nvSpPr>
          <p:cNvPr id="3" name="Content Placeholder 2">
            <a:extLst>
              <a:ext uri="{FF2B5EF4-FFF2-40B4-BE49-F238E27FC236}">
                <a16:creationId xmlns:a16="http://schemas.microsoft.com/office/drawing/2014/main" id="{3882075D-48EC-4B65-B0AF-DA91AA718DF9}"/>
              </a:ext>
            </a:extLst>
          </p:cNvPr>
          <p:cNvSpPr>
            <a:spLocks noGrp="1"/>
          </p:cNvSpPr>
          <p:nvPr>
            <p:ph idx="1"/>
          </p:nvPr>
        </p:nvSpPr>
        <p:spPr>
          <a:xfrm>
            <a:off x="734291" y="1593273"/>
            <a:ext cx="10619509" cy="4583690"/>
          </a:xfrm>
        </p:spPr>
        <p:txBody>
          <a:bodyPr/>
          <a:lstStyle/>
          <a:p>
            <a:pPr marL="0" indent="0">
              <a:buNone/>
            </a:pPr>
            <a:r>
              <a:rPr lang="en-US" dirty="0"/>
              <a:t>Article 5- We believe that the Lord Jesus Christ died for our sins according to the Scriptures as the representative and substitutionary sacrifice and rose again </a:t>
            </a:r>
            <a:r>
              <a:rPr lang="en-US" u="sng" dirty="0"/>
              <a:t>for our justification</a:t>
            </a:r>
            <a:r>
              <a:rPr lang="en-US" dirty="0"/>
              <a:t>. Only those who repent and </a:t>
            </a:r>
            <a:r>
              <a:rPr lang="en-US" u="sng" dirty="0"/>
              <a:t>believe in Him are justified on the grounds of His shed blood and are saved by grace through faith wholly apart from human merit and works</a:t>
            </a:r>
            <a:r>
              <a:rPr lang="en-US" dirty="0"/>
              <a:t>. Genuine believers, the elect, are the adopted children of God and are eternally secure through the work of God. </a:t>
            </a:r>
            <a:r>
              <a:rPr lang="en-US" i="1" dirty="0">
                <a:hlinkClick r:id="rId2"/>
              </a:rPr>
              <a:t>John 1:12</a:t>
            </a:r>
            <a:r>
              <a:rPr lang="en-US" i="1" dirty="0"/>
              <a:t>,</a:t>
            </a:r>
            <a:r>
              <a:rPr lang="en-US" i="1" dirty="0">
                <a:hlinkClick r:id="rId3"/>
              </a:rPr>
              <a:t>13</a:t>
            </a:r>
            <a:r>
              <a:rPr lang="en-US" i="1" dirty="0"/>
              <a:t>; </a:t>
            </a:r>
            <a:r>
              <a:rPr lang="en-US" i="1" dirty="0">
                <a:hlinkClick r:id="rId4"/>
              </a:rPr>
              <a:t>3:3-16</a:t>
            </a:r>
            <a:r>
              <a:rPr lang="en-US" i="1" dirty="0"/>
              <a:t>; </a:t>
            </a:r>
            <a:r>
              <a:rPr lang="en-US" i="1" dirty="0">
                <a:hlinkClick r:id="rId5"/>
              </a:rPr>
              <a:t>5:24</a:t>
            </a:r>
            <a:r>
              <a:rPr lang="en-US" i="1" dirty="0"/>
              <a:t>; </a:t>
            </a:r>
            <a:r>
              <a:rPr lang="en-US" i="1" dirty="0">
                <a:hlinkClick r:id="rId6"/>
              </a:rPr>
              <a:t>10:28</a:t>
            </a:r>
            <a:r>
              <a:rPr lang="en-US" i="1" dirty="0"/>
              <a:t>,</a:t>
            </a:r>
            <a:r>
              <a:rPr lang="en-US" i="1" dirty="0">
                <a:hlinkClick r:id="rId7"/>
              </a:rPr>
              <a:t>29</a:t>
            </a:r>
            <a:r>
              <a:rPr lang="en-US" i="1" dirty="0"/>
              <a:t>; </a:t>
            </a:r>
            <a:r>
              <a:rPr lang="en-US" i="1" dirty="0">
                <a:hlinkClick r:id="rId8"/>
              </a:rPr>
              <a:t>Acts 13:39</a:t>
            </a:r>
            <a:r>
              <a:rPr lang="en-US" i="1" dirty="0"/>
              <a:t>; </a:t>
            </a:r>
            <a:r>
              <a:rPr lang="en-US" i="1" dirty="0">
                <a:hlinkClick r:id="rId9"/>
              </a:rPr>
              <a:t>16:31</a:t>
            </a:r>
            <a:r>
              <a:rPr lang="en-US" i="1" dirty="0"/>
              <a:t>; </a:t>
            </a:r>
            <a:r>
              <a:rPr lang="en-US" i="1" dirty="0">
                <a:hlinkClick r:id="rId10"/>
              </a:rPr>
              <a:t>Romans 3:21-28</a:t>
            </a:r>
            <a:r>
              <a:rPr lang="en-US" i="1" dirty="0"/>
              <a:t>; </a:t>
            </a:r>
            <a:r>
              <a:rPr lang="en-US" i="1" dirty="0">
                <a:hlinkClick r:id="rId11"/>
              </a:rPr>
              <a:t>Ephesians 1:3-14</a:t>
            </a:r>
            <a:r>
              <a:rPr lang="en-US" i="1" dirty="0"/>
              <a:t>; </a:t>
            </a:r>
            <a:r>
              <a:rPr lang="en-US" i="1" dirty="0">
                <a:hlinkClick r:id="rId12"/>
              </a:rPr>
              <a:t>2:8-10</a:t>
            </a:r>
            <a:r>
              <a:rPr lang="en-US" i="1" dirty="0"/>
              <a:t>; </a:t>
            </a:r>
            <a:r>
              <a:rPr lang="en-US" i="1" dirty="0">
                <a:hlinkClick r:id="rId13"/>
              </a:rPr>
              <a:t>Philippians 1:6</a:t>
            </a:r>
            <a:r>
              <a:rPr lang="en-US" i="1" dirty="0"/>
              <a:t>; </a:t>
            </a:r>
            <a:r>
              <a:rPr lang="en-US" i="1" dirty="0">
                <a:hlinkClick r:id="rId14"/>
              </a:rPr>
              <a:t>Titus 3:3-8</a:t>
            </a:r>
            <a:r>
              <a:rPr lang="en-US" i="1" dirty="0"/>
              <a:t>; </a:t>
            </a:r>
            <a:r>
              <a:rPr lang="en-US" i="1" dirty="0">
                <a:hlinkClick r:id="rId15"/>
              </a:rPr>
              <a:t>1 Peter 1:23</a:t>
            </a:r>
            <a:r>
              <a:rPr lang="en-US" i="1" dirty="0"/>
              <a:t>; </a:t>
            </a:r>
            <a:r>
              <a:rPr lang="en-US" i="1" dirty="0">
                <a:hlinkClick r:id="rId16"/>
              </a:rPr>
              <a:t>2 Peter 1:4-11</a:t>
            </a:r>
            <a:r>
              <a:rPr lang="en-US" i="1" dirty="0"/>
              <a:t>.</a:t>
            </a:r>
            <a:endParaRPr lang="en-US" dirty="0"/>
          </a:p>
        </p:txBody>
      </p:sp>
      <p:sp>
        <p:nvSpPr>
          <p:cNvPr id="5" name="TextBox 4">
            <a:extLst>
              <a:ext uri="{FF2B5EF4-FFF2-40B4-BE49-F238E27FC236}">
                <a16:creationId xmlns:a16="http://schemas.microsoft.com/office/drawing/2014/main" id="{577AA656-791C-475E-94E9-C91E4160BA05}"/>
              </a:ext>
            </a:extLst>
          </p:cNvPr>
          <p:cNvSpPr txBox="1"/>
          <p:nvPr/>
        </p:nvSpPr>
        <p:spPr>
          <a:xfrm>
            <a:off x="526473" y="5361709"/>
            <a:ext cx="10931236" cy="923330"/>
          </a:xfrm>
          <a:prstGeom prst="rect">
            <a:avLst/>
          </a:prstGeom>
          <a:noFill/>
        </p:spPr>
        <p:txBody>
          <a:bodyPr wrap="square" rtlCol="0">
            <a:spAutoFit/>
          </a:bodyPr>
          <a:lstStyle/>
          <a:p>
            <a:r>
              <a:rPr lang="en-US" dirty="0"/>
              <a:t>Notice in keeping with the cautions on the previous slide, CU’s statement on salvation avoids the extremes of “hyper-Calvinism” and “semi-Pelagianism” and anticipates charity from various positions along the sliding scale of the “five points”.</a:t>
            </a:r>
          </a:p>
        </p:txBody>
      </p:sp>
    </p:spTree>
    <p:extLst>
      <p:ext uri="{BB962C8B-B14F-4D97-AF65-F5344CB8AC3E}">
        <p14:creationId xmlns:p14="http://schemas.microsoft.com/office/powerpoint/2010/main" val="3945848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AFCCC-23F5-45D9-A8F4-62C62EEAA10F}"/>
              </a:ext>
            </a:extLst>
          </p:cNvPr>
          <p:cNvSpPr>
            <a:spLocks noGrp="1"/>
          </p:cNvSpPr>
          <p:nvPr>
            <p:ph type="title"/>
          </p:nvPr>
        </p:nvSpPr>
        <p:spPr>
          <a:xfrm>
            <a:off x="772391" y="212726"/>
            <a:ext cx="10515600" cy="826366"/>
          </a:xfrm>
        </p:spPr>
        <p:txBody>
          <a:bodyPr>
            <a:normAutofit/>
          </a:bodyPr>
          <a:lstStyle/>
          <a:p>
            <a:r>
              <a:rPr lang="en-US" b="1" dirty="0"/>
              <a:t>Salvation (various aspects)</a:t>
            </a:r>
            <a:endParaRPr lang="en-US" dirty="0"/>
          </a:p>
        </p:txBody>
      </p:sp>
      <p:sp>
        <p:nvSpPr>
          <p:cNvPr id="3" name="Content Placeholder 2">
            <a:extLst>
              <a:ext uri="{FF2B5EF4-FFF2-40B4-BE49-F238E27FC236}">
                <a16:creationId xmlns:a16="http://schemas.microsoft.com/office/drawing/2014/main" id="{CCA996C7-BA3F-49BA-AB28-F8C56A54F1EB}"/>
              </a:ext>
            </a:extLst>
          </p:cNvPr>
          <p:cNvSpPr>
            <a:spLocks noGrp="1"/>
          </p:cNvSpPr>
          <p:nvPr>
            <p:ph idx="1"/>
          </p:nvPr>
        </p:nvSpPr>
        <p:spPr>
          <a:xfrm>
            <a:off x="706582" y="1191491"/>
            <a:ext cx="10647218" cy="5301383"/>
          </a:xfrm>
        </p:spPr>
        <p:txBody>
          <a:bodyPr numCol="2">
            <a:normAutofit/>
          </a:bodyPr>
          <a:lstStyle/>
          <a:p>
            <a:pPr marL="0" indent="0">
              <a:buNone/>
            </a:pPr>
            <a:r>
              <a:rPr lang="en-US" b="1" dirty="0"/>
              <a:t>From:</a:t>
            </a:r>
            <a:endParaRPr lang="en-US" dirty="0"/>
          </a:p>
          <a:p>
            <a:r>
              <a:rPr lang="en-US" dirty="0"/>
              <a:t>Our sin (personal)</a:t>
            </a:r>
          </a:p>
          <a:p>
            <a:r>
              <a:rPr lang="en-US" dirty="0"/>
              <a:t>The wrath of God (corporate)</a:t>
            </a:r>
          </a:p>
          <a:p>
            <a:pPr marL="0" indent="0">
              <a:buNone/>
            </a:pPr>
            <a:r>
              <a:rPr lang="en-US" b="1" dirty="0"/>
              <a:t>By:</a:t>
            </a:r>
            <a:endParaRPr lang="en-US" dirty="0"/>
          </a:p>
          <a:p>
            <a:r>
              <a:rPr lang="en-US" dirty="0"/>
              <a:t>Grace through faith</a:t>
            </a:r>
          </a:p>
          <a:p>
            <a:r>
              <a:rPr lang="en-US" dirty="0"/>
              <a:t>The work of the Holy Spirit</a:t>
            </a:r>
          </a:p>
          <a:p>
            <a:pPr marL="0" indent="0">
              <a:buNone/>
            </a:pPr>
            <a:r>
              <a:rPr lang="en-US" b="1" dirty="0"/>
              <a:t>To:</a:t>
            </a:r>
            <a:endParaRPr lang="en-US" dirty="0"/>
          </a:p>
          <a:p>
            <a:r>
              <a:rPr lang="en-US" dirty="0"/>
              <a:t>Abundant life (now), a life of maturity in a new family</a:t>
            </a:r>
          </a:p>
          <a:p>
            <a:r>
              <a:rPr lang="en-US" dirty="0"/>
              <a:t>Eternal life (New heavens/ earth)</a:t>
            </a:r>
          </a:p>
          <a:p>
            <a:pPr marL="0" indent="0">
              <a:buNone/>
            </a:pPr>
            <a:r>
              <a:rPr lang="en-US" b="1" dirty="0"/>
              <a:t>For: </a:t>
            </a:r>
          </a:p>
          <a:p>
            <a:r>
              <a:rPr lang="en-US" dirty="0"/>
              <a:t>New humanity</a:t>
            </a:r>
          </a:p>
          <a:p>
            <a:r>
              <a:rPr lang="en-US" dirty="0"/>
              <a:t>The glory of God</a:t>
            </a:r>
          </a:p>
          <a:p>
            <a:pPr marL="0" indent="0">
              <a:buNone/>
            </a:pPr>
            <a:r>
              <a:rPr lang="en-US" b="1" dirty="0"/>
              <a:t>On account of:</a:t>
            </a:r>
          </a:p>
          <a:p>
            <a:r>
              <a:rPr lang="en-US" dirty="0"/>
              <a:t>His promises (the gospel)</a:t>
            </a:r>
          </a:p>
          <a:p>
            <a:r>
              <a:rPr lang="en-US" dirty="0"/>
              <a:t>His purposes (election)</a:t>
            </a:r>
          </a:p>
          <a:p>
            <a:pPr marL="0" indent="0">
              <a:buNone/>
            </a:pPr>
            <a:r>
              <a:rPr lang="en-US" b="1" dirty="0"/>
              <a:t>In:</a:t>
            </a:r>
            <a:endParaRPr lang="en-US" dirty="0"/>
          </a:p>
          <a:p>
            <a:r>
              <a:rPr lang="en-US" dirty="0"/>
              <a:t>Christ</a:t>
            </a:r>
          </a:p>
          <a:p>
            <a:endParaRPr lang="en-US" dirty="0"/>
          </a:p>
        </p:txBody>
      </p:sp>
    </p:spTree>
    <p:extLst>
      <p:ext uri="{BB962C8B-B14F-4D97-AF65-F5344CB8AC3E}">
        <p14:creationId xmlns:p14="http://schemas.microsoft.com/office/powerpoint/2010/main" val="652366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3">
                                            <p:txEl>
                                              <p:pRg st="10" end="10"/>
                                            </p:txEl>
                                          </p:spTgt>
                                        </p:tgtEl>
                                        <p:attrNameLst>
                                          <p:attrName>style.visibility</p:attrName>
                                        </p:attrNameLst>
                                      </p:cBhvr>
                                      <p:to>
                                        <p:strVal val="visible"/>
                                      </p:to>
                                    </p:set>
                                    <p:anim calcmode="lin" valueType="num">
                                      <p:cBhvr additive="base">
                                        <p:cTn id="5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 calcmode="lin" valueType="num">
                                      <p:cBhvr additive="base">
                                        <p:cTn id="5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3">
                                            <p:txEl>
                                              <p:pRg st="12" end="12"/>
                                            </p:txEl>
                                          </p:spTgt>
                                        </p:tgtEl>
                                        <p:attrNameLst>
                                          <p:attrName>style.visibility</p:attrName>
                                        </p:attrNameLst>
                                      </p:cBhvr>
                                      <p:to>
                                        <p:strVal val="visible"/>
                                      </p:to>
                                    </p:set>
                                    <p:anim calcmode="lin" valueType="num">
                                      <p:cBhvr additive="base">
                                        <p:cTn id="6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 calcmode="lin" valueType="num">
                                      <p:cBhvr additive="base">
                                        <p:cTn id="67"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3" end="13"/>
                                            </p:txEl>
                                          </p:spTgt>
                                        </p:tgtEl>
                                        <p:attrNameLst>
                                          <p:attrName>ppt_y</p:attrName>
                                        </p:attrNameLst>
                                      </p:cBhvr>
                                      <p:tavLst>
                                        <p:tav tm="0">
                                          <p:val>
                                            <p:strVal val="1+#ppt_h/2"/>
                                          </p:val>
                                        </p:tav>
                                        <p:tav tm="100000">
                                          <p:val>
                                            <p:strVal val="#ppt_y"/>
                                          </p:val>
                                        </p:tav>
                                      </p:tavLst>
                                    </p:anim>
                                  </p:childTnLst>
                                </p:cTn>
                              </p:par>
                              <p:par>
                                <p:cTn id="69" presetID="2" presetClass="entr" presetSubtype="4" fill="hold" nodeType="withEffect">
                                  <p:stCondLst>
                                    <p:cond delay="0"/>
                                  </p:stCondLst>
                                  <p:childTnLst>
                                    <p:set>
                                      <p:cBhvr>
                                        <p:cTn id="70" dur="1" fill="hold">
                                          <p:stCondLst>
                                            <p:cond delay="0"/>
                                          </p:stCondLst>
                                        </p:cTn>
                                        <p:tgtEl>
                                          <p:spTgt spid="3">
                                            <p:txEl>
                                              <p:pRg st="14" end="14"/>
                                            </p:txEl>
                                          </p:spTgt>
                                        </p:tgtEl>
                                        <p:attrNameLst>
                                          <p:attrName>style.visibility</p:attrName>
                                        </p:attrNameLst>
                                      </p:cBhvr>
                                      <p:to>
                                        <p:strVal val="visible"/>
                                      </p:to>
                                    </p:set>
                                    <p:anim calcmode="lin" valueType="num">
                                      <p:cBhvr additive="base">
                                        <p:cTn id="7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nodeType="clickEffect">
                                  <p:stCondLst>
                                    <p:cond delay="0"/>
                                  </p:stCondLst>
                                  <p:childTnLst>
                                    <p:set>
                                      <p:cBhvr>
                                        <p:cTn id="76" dur="1" fill="hold">
                                          <p:stCondLst>
                                            <p:cond delay="0"/>
                                          </p:stCondLst>
                                        </p:cTn>
                                        <p:tgtEl>
                                          <p:spTgt spid="3">
                                            <p:txEl>
                                              <p:pRg st="15" end="15"/>
                                            </p:txEl>
                                          </p:spTgt>
                                        </p:tgtEl>
                                        <p:attrNameLst>
                                          <p:attrName>style.visibility</p:attrName>
                                        </p:attrNameLst>
                                      </p:cBhvr>
                                      <p:to>
                                        <p:strVal val="visible"/>
                                      </p:to>
                                    </p:set>
                                    <p:anim calcmode="lin" valueType="num">
                                      <p:cBhvr additive="base">
                                        <p:cTn id="77"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3">
                                            <p:txEl>
                                              <p:pRg st="15" end="15"/>
                                            </p:txEl>
                                          </p:spTgt>
                                        </p:tgtEl>
                                        <p:attrNameLst>
                                          <p:attrName>ppt_y</p:attrName>
                                        </p:attrNameLst>
                                      </p:cBhvr>
                                      <p:tavLst>
                                        <p:tav tm="0">
                                          <p:val>
                                            <p:strVal val="1+#ppt_h/2"/>
                                          </p:val>
                                        </p:tav>
                                        <p:tav tm="100000">
                                          <p:val>
                                            <p:strVal val="#ppt_y"/>
                                          </p:val>
                                        </p:tav>
                                      </p:tavLst>
                                    </p:anim>
                                  </p:childTnLst>
                                </p:cTn>
                              </p:par>
                              <p:par>
                                <p:cTn id="79" presetID="2" presetClass="entr" presetSubtype="4" fill="hold" nodeType="withEffect">
                                  <p:stCondLst>
                                    <p:cond delay="0"/>
                                  </p:stCondLst>
                                  <p:childTnLst>
                                    <p:set>
                                      <p:cBhvr>
                                        <p:cTn id="80" dur="1" fill="hold">
                                          <p:stCondLst>
                                            <p:cond delay="0"/>
                                          </p:stCondLst>
                                        </p:cTn>
                                        <p:tgtEl>
                                          <p:spTgt spid="3">
                                            <p:txEl>
                                              <p:pRg st="16" end="16"/>
                                            </p:txEl>
                                          </p:spTgt>
                                        </p:tgtEl>
                                        <p:attrNameLst>
                                          <p:attrName>style.visibility</p:attrName>
                                        </p:attrNameLst>
                                      </p:cBhvr>
                                      <p:to>
                                        <p:strVal val="visible"/>
                                      </p:to>
                                    </p:set>
                                    <p:anim calcmode="lin" valueType="num">
                                      <p:cBhvr additive="base">
                                        <p:cTn id="81" dur="500" fill="hold"/>
                                        <p:tgtEl>
                                          <p:spTgt spid="3">
                                            <p:txEl>
                                              <p:pRg st="16" end="16"/>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3">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EE653-BD91-4A48-9D25-3575CB901324}"/>
              </a:ext>
            </a:extLst>
          </p:cNvPr>
          <p:cNvSpPr>
            <a:spLocks noGrp="1"/>
          </p:cNvSpPr>
          <p:nvPr>
            <p:ph type="title"/>
          </p:nvPr>
        </p:nvSpPr>
        <p:spPr>
          <a:xfrm>
            <a:off x="838200" y="365125"/>
            <a:ext cx="10515600" cy="895639"/>
          </a:xfrm>
        </p:spPr>
        <p:txBody>
          <a:bodyPr/>
          <a:lstStyle/>
          <a:p>
            <a:r>
              <a:rPr lang="en-US" b="1" dirty="0"/>
              <a:t>Salvation and the Need for Righteousness</a:t>
            </a:r>
          </a:p>
        </p:txBody>
      </p:sp>
      <p:sp>
        <p:nvSpPr>
          <p:cNvPr id="3" name="Content Placeholder 2">
            <a:extLst>
              <a:ext uri="{FF2B5EF4-FFF2-40B4-BE49-F238E27FC236}">
                <a16:creationId xmlns:a16="http://schemas.microsoft.com/office/drawing/2014/main" id="{C8C4EEA7-4825-49B5-86A0-37A802FDD792}"/>
              </a:ext>
            </a:extLst>
          </p:cNvPr>
          <p:cNvSpPr>
            <a:spLocks noGrp="1"/>
          </p:cNvSpPr>
          <p:nvPr>
            <p:ph idx="1"/>
          </p:nvPr>
        </p:nvSpPr>
        <p:spPr>
          <a:xfrm>
            <a:off x="581891" y="1371600"/>
            <a:ext cx="10958945" cy="4805363"/>
          </a:xfrm>
        </p:spPr>
        <p:txBody>
          <a:bodyPr>
            <a:normAutofit lnSpcReduction="10000"/>
          </a:bodyPr>
          <a:lstStyle/>
          <a:p>
            <a:pPr marL="0" indent="0">
              <a:buNone/>
            </a:pPr>
            <a:r>
              <a:rPr lang="en-US" dirty="0"/>
              <a:t>Since Genesis 3, the lack of righteousness has plagued humanity. In the Law, righteousness is presented as a “declaration” of status by God. Notice in Genesis 15:6 that because Abram believed a specific promise(s) of God about an heir (seed- v.4) God credited it to him as righteousness.</a:t>
            </a:r>
          </a:p>
          <a:p>
            <a:pPr marL="0" indent="0">
              <a:buNone/>
            </a:pPr>
            <a:r>
              <a:rPr lang="en-US" dirty="0"/>
              <a:t>Also, Deuteronomy 6:24-25 and Psalm 112:7-9 continue the twin themes of faith (in God’s promised deliverance) and fear (of His greatness/ judgment). These affirmations will be “our righteousness” (Dt 6:25). God reveals His righteousness in His salvation of His people (Ps 98). </a:t>
            </a:r>
          </a:p>
          <a:p>
            <a:pPr marL="0" indent="0">
              <a:buNone/>
            </a:pPr>
            <a:r>
              <a:rPr lang="en-US" dirty="0"/>
              <a:t>For a sinful people, repentance leads to the righteousness (Is 1:27) that will characterize the rule of the Son of David (Is 11 and 16). The needed righteousness of the kingdom will only be available to those who seek it (Is 51, </a:t>
            </a:r>
            <a:r>
              <a:rPr lang="en-US" dirty="0" err="1"/>
              <a:t>Jer</a:t>
            </a:r>
            <a:r>
              <a:rPr lang="en-US" dirty="0"/>
              <a:t> 23, </a:t>
            </a:r>
            <a:r>
              <a:rPr lang="en-US" dirty="0" err="1"/>
              <a:t>Zech</a:t>
            </a:r>
            <a:r>
              <a:rPr lang="en-US" dirty="0"/>
              <a:t> 8, and Matt 6) from the Lord Himself, whose righteous reign will be the salvation of His people (Is 52, 56, and Matt 6).</a:t>
            </a:r>
          </a:p>
        </p:txBody>
      </p:sp>
    </p:spTree>
    <p:extLst>
      <p:ext uri="{BB962C8B-B14F-4D97-AF65-F5344CB8AC3E}">
        <p14:creationId xmlns:p14="http://schemas.microsoft.com/office/powerpoint/2010/main" val="3417299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EE653-BD91-4A48-9D25-3575CB901324}"/>
              </a:ext>
            </a:extLst>
          </p:cNvPr>
          <p:cNvSpPr>
            <a:spLocks noGrp="1"/>
          </p:cNvSpPr>
          <p:nvPr>
            <p:ph type="title"/>
          </p:nvPr>
        </p:nvSpPr>
        <p:spPr>
          <a:xfrm>
            <a:off x="838200" y="365125"/>
            <a:ext cx="10515600" cy="895639"/>
          </a:xfrm>
        </p:spPr>
        <p:txBody>
          <a:bodyPr/>
          <a:lstStyle/>
          <a:p>
            <a:r>
              <a:rPr lang="en-US" b="1" dirty="0"/>
              <a:t>Salvation and the Need for Righteousness</a:t>
            </a:r>
          </a:p>
        </p:txBody>
      </p:sp>
      <p:sp>
        <p:nvSpPr>
          <p:cNvPr id="3" name="Content Placeholder 2">
            <a:extLst>
              <a:ext uri="{FF2B5EF4-FFF2-40B4-BE49-F238E27FC236}">
                <a16:creationId xmlns:a16="http://schemas.microsoft.com/office/drawing/2014/main" id="{C8C4EEA7-4825-49B5-86A0-37A802FDD792}"/>
              </a:ext>
            </a:extLst>
          </p:cNvPr>
          <p:cNvSpPr>
            <a:spLocks noGrp="1"/>
          </p:cNvSpPr>
          <p:nvPr>
            <p:ph idx="1"/>
          </p:nvPr>
        </p:nvSpPr>
        <p:spPr>
          <a:xfrm>
            <a:off x="581891" y="1371600"/>
            <a:ext cx="10958945" cy="4805363"/>
          </a:xfrm>
        </p:spPr>
        <p:txBody>
          <a:bodyPr>
            <a:normAutofit/>
          </a:bodyPr>
          <a:lstStyle/>
          <a:p>
            <a:pPr marL="0" indent="0">
              <a:buNone/>
            </a:pPr>
            <a:r>
              <a:rPr lang="en-US" b="1" dirty="0"/>
              <a:t>How can a sinful humanity be made or declared righteous in order to participate forever in the people of God?</a:t>
            </a:r>
          </a:p>
          <a:p>
            <a:pPr marL="0" indent="0">
              <a:buNone/>
            </a:pPr>
            <a:endParaRPr lang="en-US" dirty="0"/>
          </a:p>
          <a:p>
            <a:pPr marL="0" indent="0">
              <a:buNone/>
            </a:pPr>
            <a:r>
              <a:rPr lang="en-US" dirty="0"/>
              <a:t>The church has grappled with this question and how to provide a clear answer for almost two thousand years. </a:t>
            </a:r>
          </a:p>
          <a:p>
            <a:pPr marL="0" indent="0">
              <a:buNone/>
            </a:pPr>
            <a:endParaRPr lang="en-US" dirty="0"/>
          </a:p>
          <a:p>
            <a:pPr marL="0" indent="0">
              <a:buNone/>
            </a:pPr>
            <a:r>
              <a:rPr lang="en-US" dirty="0"/>
              <a:t>Often the church has turned to the writings of the apostles (in the NT), especially Paul, and the phrase to be “justified by faith”. This confession is that </a:t>
            </a:r>
            <a:r>
              <a:rPr lang="en-US" u="sng" dirty="0"/>
              <a:t>through faith in Christ a believer receives righteousness from God as a result of the union with Christ</a:t>
            </a:r>
            <a:r>
              <a:rPr lang="en-US" dirty="0"/>
              <a:t>.</a:t>
            </a:r>
          </a:p>
        </p:txBody>
      </p:sp>
    </p:spTree>
    <p:extLst>
      <p:ext uri="{BB962C8B-B14F-4D97-AF65-F5344CB8AC3E}">
        <p14:creationId xmlns:p14="http://schemas.microsoft.com/office/powerpoint/2010/main" val="2586226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9B26C-94B2-4D3B-8764-3644C9780B45}"/>
              </a:ext>
            </a:extLst>
          </p:cNvPr>
          <p:cNvSpPr>
            <a:spLocks noGrp="1"/>
          </p:cNvSpPr>
          <p:nvPr>
            <p:ph type="title"/>
          </p:nvPr>
        </p:nvSpPr>
        <p:spPr/>
        <p:txBody>
          <a:bodyPr/>
          <a:lstStyle/>
          <a:p>
            <a:r>
              <a:rPr lang="en-US" dirty="0"/>
              <a:t>Relevant Biblical Texts</a:t>
            </a:r>
          </a:p>
        </p:txBody>
      </p:sp>
      <p:sp>
        <p:nvSpPr>
          <p:cNvPr id="3" name="Content Placeholder 2">
            <a:extLst>
              <a:ext uri="{FF2B5EF4-FFF2-40B4-BE49-F238E27FC236}">
                <a16:creationId xmlns:a16="http://schemas.microsoft.com/office/drawing/2014/main" id="{01C7055A-205A-4D08-8F42-D575F7C46496}"/>
              </a:ext>
            </a:extLst>
          </p:cNvPr>
          <p:cNvSpPr>
            <a:spLocks noGrp="1"/>
          </p:cNvSpPr>
          <p:nvPr>
            <p:ph idx="1"/>
          </p:nvPr>
        </p:nvSpPr>
        <p:spPr/>
        <p:txBody>
          <a:bodyPr/>
          <a:lstStyle/>
          <a:p>
            <a:r>
              <a:rPr lang="en-US" dirty="0"/>
              <a:t>A small sampling…</a:t>
            </a:r>
          </a:p>
        </p:txBody>
      </p:sp>
    </p:spTree>
    <p:extLst>
      <p:ext uri="{BB962C8B-B14F-4D97-AF65-F5344CB8AC3E}">
        <p14:creationId xmlns:p14="http://schemas.microsoft.com/office/powerpoint/2010/main" val="25332912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07DD8D31E2C984CBDE8CA664DF1E407" ma:contentTypeVersion="22" ma:contentTypeDescription="Create a new document." ma:contentTypeScope="" ma:versionID="9665b4fe1c0e4ab32343238e603635ff">
  <xsd:schema xmlns:xsd="http://www.w3.org/2001/XMLSchema" xmlns:xs="http://www.w3.org/2001/XMLSchema" xmlns:p="http://schemas.microsoft.com/office/2006/metadata/properties" xmlns:ns2="7de67a65-d8f6-4ef8-9017-be66bbbf68aa" xmlns:ns3="aa73cf1b-4fed-482e-a353-d566054fc61f" targetNamespace="http://schemas.microsoft.com/office/2006/metadata/properties" ma:root="true" ma:fieldsID="05e60d39458d3f68d4ffac55359ca439" ns2:_="" ns3:_="">
    <xsd:import namespace="7de67a65-d8f6-4ef8-9017-be66bbbf68aa"/>
    <xsd:import namespace="aa73cf1b-4fed-482e-a353-d566054fc61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MediaServiceAutoKeyPoints" minOccurs="0"/>
                <xsd:element ref="ns2:MediaServiceKeyPoints" minOccurs="0"/>
                <xsd:element ref="ns3:SharedWithUsers" minOccurs="0"/>
                <xsd:element ref="ns3:SharedWithDetail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element ref="ns2:Link"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e67a65-d8f6-4ef8-9017-be66bbbf68a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20281b9-951b-4067-879e-31dc9b46f8d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Link" ma:index="26" nillable="true" ma:displayName="Link" ma:format="Hyperlink" ma:internalName="Link">
      <xsd:complexType>
        <xsd:complexContent>
          <xsd:extension base="dms:URL">
            <xsd:sequence>
              <xsd:element name="Url" type="dms:ValidUrl" minOccurs="0" nillable="true"/>
              <xsd:element name="Description" type="xsd:string" nillable="true"/>
            </xsd:sequence>
          </xsd:extension>
        </xsd:complexContent>
      </xsd:complexType>
    </xsd:element>
    <xsd:element name="MediaServiceBillingMetadata" ma:index="27"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a73cf1b-4fed-482e-a353-d566054fc61f"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1ef1b42-8fd2-4dc1-a7d7-95e1efd09cef}" ma:internalName="TaxCatchAll" ma:showField="CatchAllData" ma:web="aa73cf1b-4fed-482e-a353-d566054fc61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de67a65-d8f6-4ef8-9017-be66bbbf68aa">
      <Terms xmlns="http://schemas.microsoft.com/office/infopath/2007/PartnerControls"/>
    </lcf76f155ced4ddcb4097134ff3c332f>
    <TaxCatchAll xmlns="aa73cf1b-4fed-482e-a353-d566054fc61f" xsi:nil="true"/>
    <Link xmlns="7de67a65-d8f6-4ef8-9017-be66bbbf68aa">
      <Url xsi:nil="true"/>
      <Description xsi:nil="true"/>
    </Link>
  </documentManagement>
</p:properties>
</file>

<file path=customXml/itemProps1.xml><?xml version="1.0" encoding="utf-8"?>
<ds:datastoreItem xmlns:ds="http://schemas.openxmlformats.org/officeDocument/2006/customXml" ds:itemID="{60DF811E-2A02-4799-B5CF-075B580EAD23}"/>
</file>

<file path=customXml/itemProps2.xml><?xml version="1.0" encoding="utf-8"?>
<ds:datastoreItem xmlns:ds="http://schemas.openxmlformats.org/officeDocument/2006/customXml" ds:itemID="{3700999C-6244-4811-8B90-BA3BF0289C30}"/>
</file>

<file path=customXml/itemProps3.xml><?xml version="1.0" encoding="utf-8"?>
<ds:datastoreItem xmlns:ds="http://schemas.openxmlformats.org/officeDocument/2006/customXml" ds:itemID="{F198BD1A-0AB6-4DA3-A5D2-64A187D25D59}"/>
</file>

<file path=docProps/app.xml><?xml version="1.0" encoding="utf-8"?>
<Properties xmlns="http://schemas.openxmlformats.org/officeDocument/2006/extended-properties" xmlns:vt="http://schemas.openxmlformats.org/officeDocument/2006/docPropsVTypes">
  <TotalTime>936</TotalTime>
  <Words>4911</Words>
  <Application>Microsoft Office PowerPoint</Application>
  <PresentationFormat>Widescreen</PresentationFormat>
  <Paragraphs>143</Paragraphs>
  <Slides>33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Arial Black</vt:lpstr>
      <vt:lpstr>Calibri</vt:lpstr>
      <vt:lpstr>Calibri Light</vt:lpstr>
      <vt:lpstr>Office Theme</vt:lpstr>
      <vt:lpstr>Salvation</vt:lpstr>
      <vt:lpstr>Luther on the Justifying Union with Christ</vt:lpstr>
      <vt:lpstr>Two Cautions for Theological Discourse</vt:lpstr>
      <vt:lpstr>A couple comments on method and context</vt:lpstr>
      <vt:lpstr>Cedarville University “Doctrinal Statement”</vt:lpstr>
      <vt:lpstr>Salvation (various aspects)</vt:lpstr>
      <vt:lpstr>Salvation and the Need for Righteousness</vt:lpstr>
      <vt:lpstr>Salvation and the Need for Righteousness</vt:lpstr>
      <vt:lpstr>Relevant Biblical Texts</vt:lpstr>
      <vt:lpstr>1 Corinthians 1:28–31 </vt:lpstr>
      <vt:lpstr>2 Corinthians 5:17-18, 21</vt:lpstr>
      <vt:lpstr>Relevant Historical Texts</vt:lpstr>
      <vt:lpstr>The Apostles’ Creed and Calvin’s Institutes (2.16.19)</vt:lpstr>
      <vt:lpstr>St. Augustine (418)</vt:lpstr>
      <vt:lpstr>Philippians 3:7–11 (from Augustine’s citation)</vt:lpstr>
      <vt:lpstr>Augsburg Confession (1530)</vt:lpstr>
      <vt:lpstr>Second Helvetic Confession (1566)</vt:lpstr>
      <vt:lpstr>Romans 3:21-26 (referenced in Augsburg and 2nd Helvetic)</vt:lpstr>
      <vt:lpstr>Relevant Contemporary Theological Discussion</vt:lpstr>
      <vt:lpstr>Righteousness by faith in Christ</vt:lpstr>
      <vt:lpstr>Galatians 2:15–21</vt:lpstr>
      <vt:lpstr>Galatians 2:15–21 (SBL 2010 text)</vt:lpstr>
      <vt:lpstr>Seifrid on Luther’s Justifying Union with Christ</vt:lpstr>
      <vt:lpstr>Expositor’s Biblical Commentary- J.M. Boice</vt:lpstr>
      <vt:lpstr>Expositor’s Biblical Commentary- J.M. Boice</vt:lpstr>
      <vt:lpstr>Expositor’s Biblical Commentary- J.M. Boice</vt:lpstr>
      <vt:lpstr>F.F. Bruce on the Resurrected Life</vt:lpstr>
      <vt:lpstr>Baker’s Evangelical Dictionary of Biblical Theology</vt:lpstr>
      <vt:lpstr>J. Andrew Cowan on the Union with Christ</vt:lpstr>
      <vt:lpstr>Finding the Forest in All of these Trees</vt:lpstr>
      <vt:lpstr>Michael Reeves (Union School of Theology, U.K.)</vt:lpstr>
      <vt:lpstr>Echoes of Luther</vt:lpstr>
      <vt:lpstr>Some Further Resources (a tiny sampling)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Jason Lee</dc:creator>
  <cp:lastModifiedBy>Denise Tye</cp:lastModifiedBy>
  <cp:revision>93</cp:revision>
  <dcterms:created xsi:type="dcterms:W3CDTF">2020-02-15T20:33:45Z</dcterms:created>
  <dcterms:modified xsi:type="dcterms:W3CDTF">2020-02-28T20:52:58Z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0x010100C07DD8D31E2C984CBDE8CA664DF1E407</vt:lpwstr>
  </property>
</Properties>
</file>