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9" r:id="rId2"/>
    <p:sldId id="261" r:id="rId3"/>
    <p:sldId id="301" r:id="rId4"/>
    <p:sldId id="262" r:id="rId5"/>
    <p:sldId id="263" r:id="rId6"/>
    <p:sldId id="284" r:id="rId7"/>
    <p:sldId id="298" r:id="rId8"/>
    <p:sldId id="303" r:id="rId9"/>
    <p:sldId id="285" r:id="rId10"/>
    <p:sldId id="286" r:id="rId11"/>
    <p:sldId id="260" r:id="rId12"/>
    <p:sldId id="302" r:id="rId13"/>
    <p:sldId id="299" r:id="rId14"/>
    <p:sldId id="291" r:id="rId15"/>
    <p:sldId id="300" r:id="rId16"/>
    <p:sldId id="265"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74" autoAdjust="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DB03D-4D38-4611-9627-3FA45E31B2EE}"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556CD-57B8-418E-B9BF-1C473E20016E}" type="slidenum">
              <a:rPr lang="en-US" smtClean="0"/>
              <a:t>‹#›</a:t>
            </a:fld>
            <a:endParaRPr lang="en-US"/>
          </a:p>
        </p:txBody>
      </p:sp>
    </p:spTree>
    <p:extLst>
      <p:ext uri="{BB962C8B-B14F-4D97-AF65-F5344CB8AC3E}">
        <p14:creationId xmlns:p14="http://schemas.microsoft.com/office/powerpoint/2010/main" val="575346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43A91-B7E8-4F35-8734-7D729DA36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422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summary is based on the various topics of ST.</a:t>
            </a:r>
          </a:p>
        </p:txBody>
      </p:sp>
      <p:sp>
        <p:nvSpPr>
          <p:cNvPr id="4" name="Slide Number Placeholder 3"/>
          <p:cNvSpPr>
            <a:spLocks noGrp="1"/>
          </p:cNvSpPr>
          <p:nvPr>
            <p:ph type="sldNum" sz="quarter" idx="5"/>
          </p:nvPr>
        </p:nvSpPr>
        <p:spPr/>
        <p:txBody>
          <a:bodyPr/>
          <a:lstStyle/>
          <a:p>
            <a:fld id="{761556CD-57B8-418E-B9BF-1C473E20016E}" type="slidenum">
              <a:rPr lang="en-US" smtClean="0"/>
              <a:t>16</a:t>
            </a:fld>
            <a:endParaRPr lang="en-US"/>
          </a:p>
        </p:txBody>
      </p:sp>
    </p:spTree>
    <p:extLst>
      <p:ext uri="{BB962C8B-B14F-4D97-AF65-F5344CB8AC3E}">
        <p14:creationId xmlns:p14="http://schemas.microsoft.com/office/powerpoint/2010/main" val="165038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Faith in God revealed in Jesus Christ prompts a questioning search for deeper understanding.</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Ames believed theology led to obedience.</a:t>
            </a:r>
            <a:endParaRPr lang="en-US" dirty="0"/>
          </a:p>
        </p:txBody>
      </p:sp>
      <p:sp>
        <p:nvSpPr>
          <p:cNvPr id="4" name="Slide Number Placeholder 3"/>
          <p:cNvSpPr>
            <a:spLocks noGrp="1"/>
          </p:cNvSpPr>
          <p:nvPr>
            <p:ph type="sldNum" sz="quarter" idx="5"/>
          </p:nvPr>
        </p:nvSpPr>
        <p:spPr/>
        <p:txBody>
          <a:bodyPr/>
          <a:lstStyle/>
          <a:p>
            <a:fld id="{761556CD-57B8-418E-B9BF-1C473E20016E}" type="slidenum">
              <a:rPr lang="en-US" smtClean="0"/>
              <a:t>2</a:t>
            </a:fld>
            <a:endParaRPr lang="en-US"/>
          </a:p>
        </p:txBody>
      </p:sp>
    </p:spTree>
    <p:extLst>
      <p:ext uri="{BB962C8B-B14F-4D97-AF65-F5344CB8AC3E}">
        <p14:creationId xmlns:p14="http://schemas.microsoft.com/office/powerpoint/2010/main" val="370429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latin typeface="+mn-lt"/>
                <a:ea typeface="+mn-ea"/>
                <a:cs typeface="+mn-cs"/>
              </a:rPr>
              <a:t>https://</a:t>
            </a:r>
            <a:r>
              <a:rPr lang="en-US" sz="1200" u="sng" kern="1200" dirty="0" err="1">
                <a:solidFill>
                  <a:schemeClr val="tx1"/>
                </a:solidFill>
                <a:latin typeface="+mn-lt"/>
                <a:ea typeface="+mn-ea"/>
                <a:cs typeface="+mn-cs"/>
              </a:rPr>
              <a:t>www.zondervan.com</a:t>
            </a:r>
            <a:r>
              <a:rPr lang="en-US" sz="1200" u="sng" kern="1200" dirty="0">
                <a:solidFill>
                  <a:schemeClr val="tx1"/>
                </a:solidFill>
                <a:latin typeface="+mn-lt"/>
                <a:ea typeface="+mn-ea"/>
                <a:cs typeface="+mn-cs"/>
              </a:rPr>
              <a:t>/p/biblical-theology/what-is/</a:t>
            </a:r>
            <a:br>
              <a:rPr lang="en-US" sz="1200" u="sng" kern="1200" dirty="0">
                <a:solidFill>
                  <a:schemeClr val="tx1"/>
                </a:solidFill>
                <a:latin typeface="+mn-lt"/>
                <a:ea typeface="+mn-ea"/>
                <a:cs typeface="+mn-cs"/>
              </a:rPr>
            </a:br>
            <a:r>
              <a:rPr lang="en-US" sz="1200" u="none" kern="1200" dirty="0">
                <a:solidFill>
                  <a:schemeClr val="tx1"/>
                </a:solidFill>
                <a:latin typeface="+mn-lt"/>
                <a:ea typeface="+mn-ea"/>
                <a:cs typeface="+mn-cs"/>
              </a:rPr>
              <a:t>Harry</a:t>
            </a:r>
            <a:r>
              <a:rPr lang="en-US" sz="1200" u="none" kern="1200" baseline="0" dirty="0">
                <a:solidFill>
                  <a:schemeClr val="tx1"/>
                </a:solidFill>
                <a:latin typeface="+mn-lt"/>
                <a:ea typeface="+mn-ea"/>
                <a:cs typeface="+mn-cs"/>
              </a:rPr>
              <a:t> Potter and Biblical Theology</a:t>
            </a:r>
            <a:endParaRPr lang="en-US" u="none" dirty="0"/>
          </a:p>
        </p:txBody>
      </p:sp>
      <p:sp>
        <p:nvSpPr>
          <p:cNvPr id="4" name="Slide Number Placeholder 3"/>
          <p:cNvSpPr>
            <a:spLocks noGrp="1"/>
          </p:cNvSpPr>
          <p:nvPr>
            <p:ph type="sldNum" sz="quarter" idx="10"/>
          </p:nvPr>
        </p:nvSpPr>
        <p:spPr/>
        <p:txBody>
          <a:bodyPr/>
          <a:lstStyle/>
          <a:p>
            <a:fld id="{37EE0E41-1037-4749-A644-5C74E62D5BD4}" type="slidenum">
              <a:rPr lang="en-US" smtClean="0"/>
              <a:t>6</a:t>
            </a:fld>
            <a:endParaRPr lang="en-US"/>
          </a:p>
        </p:txBody>
      </p:sp>
    </p:spTree>
    <p:extLst>
      <p:ext uri="{BB962C8B-B14F-4D97-AF65-F5344CB8AC3E}">
        <p14:creationId xmlns:p14="http://schemas.microsoft.com/office/powerpoint/2010/main" val="132073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God, glory, kingdom, covenants, Christ. God reigns</a:t>
            </a:r>
            <a:r>
              <a:rPr lang="en-US" baseline="0" dirty="0"/>
              <a:t> saves and satisfies through covenant for His glory in Christ.</a:t>
            </a:r>
            <a:endParaRPr lang="en-US" dirty="0"/>
          </a:p>
        </p:txBody>
      </p:sp>
      <p:sp>
        <p:nvSpPr>
          <p:cNvPr id="4" name="Slide Number Placeholder 3"/>
          <p:cNvSpPr>
            <a:spLocks noGrp="1"/>
          </p:cNvSpPr>
          <p:nvPr>
            <p:ph type="sldNum" sz="quarter" idx="10"/>
          </p:nvPr>
        </p:nvSpPr>
        <p:spPr/>
        <p:txBody>
          <a:bodyPr/>
          <a:lstStyle/>
          <a:p>
            <a:fld id="{37EE0E41-1037-4749-A644-5C74E62D5BD4}" type="slidenum">
              <a:rPr lang="en-US" smtClean="0"/>
              <a:t>7</a:t>
            </a:fld>
            <a:endParaRPr lang="en-US"/>
          </a:p>
        </p:txBody>
      </p:sp>
    </p:spTree>
    <p:extLst>
      <p:ext uri="{BB962C8B-B14F-4D97-AF65-F5344CB8AC3E}">
        <p14:creationId xmlns:p14="http://schemas.microsoft.com/office/powerpoint/2010/main" val="45908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God, glory, kingdom, covenants, Christ. God reigns</a:t>
            </a:r>
            <a:r>
              <a:rPr lang="en-US" baseline="0" dirty="0"/>
              <a:t> saves and satisfies through covenant for His glory in Christ.</a:t>
            </a:r>
            <a:endParaRPr lang="en-US" dirty="0"/>
          </a:p>
        </p:txBody>
      </p:sp>
      <p:sp>
        <p:nvSpPr>
          <p:cNvPr id="4" name="Slide Number Placeholder 3"/>
          <p:cNvSpPr>
            <a:spLocks noGrp="1"/>
          </p:cNvSpPr>
          <p:nvPr>
            <p:ph type="sldNum" sz="quarter" idx="10"/>
          </p:nvPr>
        </p:nvSpPr>
        <p:spPr/>
        <p:txBody>
          <a:bodyPr/>
          <a:lstStyle/>
          <a:p>
            <a:fld id="{37EE0E41-1037-4749-A644-5C74E62D5BD4}" type="slidenum">
              <a:rPr lang="en-US" smtClean="0"/>
              <a:t>8</a:t>
            </a:fld>
            <a:endParaRPr lang="en-US"/>
          </a:p>
        </p:txBody>
      </p:sp>
    </p:spTree>
    <p:extLst>
      <p:ext uri="{BB962C8B-B14F-4D97-AF65-F5344CB8AC3E}">
        <p14:creationId xmlns:p14="http://schemas.microsoft.com/office/powerpoint/2010/main" val="260988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controversies that have shaped the questions we ask and the answers we get, key historical theologians, and important turning points in church history. </a:t>
            </a:r>
          </a:p>
        </p:txBody>
      </p:sp>
      <p:sp>
        <p:nvSpPr>
          <p:cNvPr id="4" name="Slide Number Placeholder 3"/>
          <p:cNvSpPr>
            <a:spLocks noGrp="1"/>
          </p:cNvSpPr>
          <p:nvPr>
            <p:ph type="sldNum" sz="quarter" idx="10"/>
          </p:nvPr>
        </p:nvSpPr>
        <p:spPr/>
        <p:txBody>
          <a:bodyPr/>
          <a:lstStyle/>
          <a:p>
            <a:fld id="{37EE0E41-1037-4749-A644-5C74E62D5BD4}" type="slidenum">
              <a:rPr lang="en-US" smtClean="0"/>
              <a:t>9</a:t>
            </a:fld>
            <a:endParaRPr lang="en-US"/>
          </a:p>
        </p:txBody>
      </p:sp>
    </p:spTree>
    <p:extLst>
      <p:ext uri="{BB962C8B-B14F-4D97-AF65-F5344CB8AC3E}">
        <p14:creationId xmlns:p14="http://schemas.microsoft.com/office/powerpoint/2010/main" val="627991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attempt to understand and embrace the synthesizing themes spelled out by the biblical </a:t>
            </a:r>
            <a:r>
              <a:rPr lang="en-US"/>
              <a:t>authors. </a:t>
            </a:r>
            <a:r>
              <a:rPr lang="en-US" sz="1200" b="0" i="0" kern="1200">
                <a:solidFill>
                  <a:schemeClr val="tx1"/>
                </a:solidFill>
                <a:effectLst/>
                <a:latin typeface="+mn-lt"/>
                <a:ea typeface="+mn-ea"/>
                <a:cs typeface="+mn-cs"/>
              </a:rPr>
              <a:t>Systematic </a:t>
            </a:r>
            <a:r>
              <a:rPr lang="en-US" sz="1200" b="0" i="0" kern="1200" dirty="0">
                <a:solidFill>
                  <a:schemeClr val="tx1"/>
                </a:solidFill>
                <a:effectLst/>
                <a:latin typeface="+mn-lt"/>
                <a:ea typeface="+mn-ea"/>
                <a:cs typeface="+mn-cs"/>
              </a:rPr>
              <a:t>theology leads to worldview formation as we seek to set the biblical-theological framework of Scripture over against all other worldviews and learn “to think God’s thoughts after him,” even in areas that the Bible does not directly address. In this important way, systematic theology presents a well-thought-out worldview, over against all of its competitors, as it seeks to apply biblical truth to every domain of life.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a discipline it is also </a:t>
            </a:r>
            <a:r>
              <a:rPr lang="en-US" sz="1200" b="0" i="1" kern="1200" dirty="0">
                <a:solidFill>
                  <a:schemeClr val="tx1"/>
                </a:solidFill>
                <a:effectLst/>
                <a:latin typeface="+mn-lt"/>
                <a:ea typeface="+mn-ea"/>
                <a:cs typeface="+mn-cs"/>
              </a:rPr>
              <a:t>critical</a:t>
            </a:r>
            <a:r>
              <a:rPr lang="en-US" sz="1200" b="0" i="0" kern="1200" dirty="0">
                <a:solidFill>
                  <a:schemeClr val="tx1"/>
                </a:solidFill>
                <a:effectLst/>
                <a:latin typeface="+mn-lt"/>
                <a:ea typeface="+mn-ea"/>
                <a:cs typeface="+mn-cs"/>
              </a:rPr>
              <a:t> in seeking to evaluate ideas within and outside the church. </a:t>
            </a:r>
            <a:r>
              <a:rPr lang="en-US" sz="1200" b="0" i="1" kern="1200" dirty="0">
                <a:solidFill>
                  <a:schemeClr val="tx1"/>
                </a:solidFill>
                <a:effectLst/>
                <a:latin typeface="+mn-lt"/>
                <a:ea typeface="+mn-ea"/>
                <a:cs typeface="+mn-cs"/>
              </a:rPr>
              <a:t>Outside</a:t>
            </a:r>
            <a:r>
              <a:rPr lang="en-US" sz="1200" b="0" i="0" kern="1200" dirty="0">
                <a:solidFill>
                  <a:schemeClr val="tx1"/>
                </a:solidFill>
                <a:effectLst/>
                <a:latin typeface="+mn-lt"/>
                <a:ea typeface="+mn-ea"/>
                <a:cs typeface="+mn-cs"/>
              </a:rPr>
              <a:t> the church, systematic theology takes on an apologetic function as it first sets forth the faith to be believed and defended, and then critiques and evaluates views that reject the truth of God’s Word. In this way, apologetics is properly a subset of systematic theology. </a:t>
            </a:r>
            <a:r>
              <a:rPr lang="en-US" sz="1200" b="0" i="1" kern="1200" dirty="0">
                <a:solidFill>
                  <a:schemeClr val="tx1"/>
                </a:solidFill>
                <a:effectLst/>
                <a:latin typeface="+mn-lt"/>
                <a:ea typeface="+mn-ea"/>
                <a:cs typeface="+mn-cs"/>
              </a:rPr>
              <a:t>Within</a:t>
            </a:r>
            <a:r>
              <a:rPr lang="en-US" sz="1200" b="0" i="0" kern="1200" dirty="0">
                <a:solidFill>
                  <a:schemeClr val="tx1"/>
                </a:solidFill>
                <a:effectLst/>
                <a:latin typeface="+mn-lt"/>
                <a:ea typeface="+mn-ea"/>
                <a:cs typeface="+mn-cs"/>
              </a:rPr>
              <a:t> the church, theology is critical by analyzing theological proposals first in terms of their fit with Scripture and secondly in terms of their implications for other doctrines. In all these ways, systematic theology is the discipline which attempts “to bring our entire thought captive to Christ” (see 2 Cor. 10:1–5), for our good as the church and ultimately for God’s glory.</a:t>
            </a:r>
          </a:p>
        </p:txBody>
      </p:sp>
      <p:sp>
        <p:nvSpPr>
          <p:cNvPr id="4" name="Slide Number Placeholder 3"/>
          <p:cNvSpPr>
            <a:spLocks noGrp="1"/>
          </p:cNvSpPr>
          <p:nvPr>
            <p:ph type="sldNum" sz="quarter" idx="10"/>
          </p:nvPr>
        </p:nvSpPr>
        <p:spPr/>
        <p:txBody>
          <a:bodyPr/>
          <a:lstStyle/>
          <a:p>
            <a:fld id="{37EE0E41-1037-4749-A644-5C74E62D5BD4}" type="slidenum">
              <a:rPr lang="en-US" smtClean="0"/>
              <a:t>10</a:t>
            </a:fld>
            <a:endParaRPr lang="en-US"/>
          </a:p>
        </p:txBody>
      </p:sp>
    </p:spTree>
    <p:extLst>
      <p:ext uri="{BB962C8B-B14F-4D97-AF65-F5344CB8AC3E}">
        <p14:creationId xmlns:p14="http://schemas.microsoft.com/office/powerpoint/2010/main" val="202286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J. P. Moreland (2001): “A worldview is a set of presupposed beliefs a person accepts, most importantly, beliefs about reality, knowledge, and value.”</a:t>
            </a:r>
            <a:endParaRPr lang="en-US" dirty="0"/>
          </a:p>
          <a:p>
            <a:endParaRPr lang="en-US" dirty="0"/>
          </a:p>
          <a:p>
            <a:r>
              <a:rPr lang="en-US" dirty="0"/>
              <a:t>What other worldviews are there:</a:t>
            </a:r>
            <a:r>
              <a:rPr lang="en-US" sz="1200" dirty="0"/>
              <a:t> atheism, secular humanism, nihilism, deism, theism, pantheism, </a:t>
            </a:r>
            <a:r>
              <a:rPr lang="en-US" sz="1200" dirty="0" err="1"/>
              <a:t>panentheism</a:t>
            </a:r>
            <a:r>
              <a:rPr lang="en-US" sz="1200" dirty="0"/>
              <a:t>, polytheism, mysticism, Islam, Hinduism, relativism, etc. What</a:t>
            </a:r>
            <a:r>
              <a:rPr lang="en-US" sz="1200" baseline="0" dirty="0"/>
              <a:t> kinds of questions does a worldview ask?</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43A91-B7E8-4F35-8734-7D729DA36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499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43A91-B7E8-4F35-8734-7D729DA36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524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2800" y="1292014"/>
            <a:ext cx="10363200" cy="1470025"/>
          </a:xfrm>
          <a:prstGeom prst="rect">
            <a:avLst/>
          </a:prstGeom>
        </p:spPr>
        <p:txBody>
          <a:bodyPr anchor="ctr" anchorCtr="0"/>
          <a:lstStyle>
            <a:lvl1pPr algn="ctr">
              <a:defRPr sz="5867" b="0" i="0">
                <a:solidFill>
                  <a:schemeClr val="bg1"/>
                </a:solidFill>
                <a:latin typeface="Arial"/>
              </a:defRPr>
            </a:lvl1pPr>
          </a:lstStyle>
          <a:p>
            <a:r>
              <a:rPr lang="en-US" dirty="0"/>
              <a:t>Click to edit Master title style</a:t>
            </a:r>
          </a:p>
        </p:txBody>
      </p:sp>
      <p:sp>
        <p:nvSpPr>
          <p:cNvPr id="3" name="Subtitle 2"/>
          <p:cNvSpPr>
            <a:spLocks noGrp="1"/>
          </p:cNvSpPr>
          <p:nvPr>
            <p:ph type="subTitle" idx="1"/>
          </p:nvPr>
        </p:nvSpPr>
        <p:spPr>
          <a:xfrm>
            <a:off x="812800" y="2944285"/>
            <a:ext cx="10363200" cy="1333500"/>
          </a:xfrm>
          <a:prstGeom prst="rect">
            <a:avLst/>
          </a:prstGeom>
        </p:spPr>
        <p:txBody>
          <a:bodyPr/>
          <a:lstStyle>
            <a:lvl1pPr marL="0" indent="0" algn="ctr">
              <a:buNone/>
              <a:defRPr>
                <a:solidFill>
                  <a:srgbClr val="898989"/>
                </a:solidFill>
                <a:latin typefac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212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01637"/>
            <a:ext cx="10972800" cy="639763"/>
          </a:xfrm>
          <a:prstGeom prst="rect">
            <a:avLst/>
          </a:prstGeom>
        </p:spPr>
        <p:txBody>
          <a:bodyPr/>
          <a:lstStyle>
            <a:lvl1pPr algn="l">
              <a:defRPr sz="4267">
                <a:solidFill>
                  <a:srgbClr val="F6B525"/>
                </a:solidFill>
                <a:latin typeface=""/>
              </a:defRPr>
            </a:lvl1pPr>
          </a:lstStyle>
          <a:p>
            <a:r>
              <a:rPr lang="en-US" dirty="0"/>
              <a:t>Click to edit Master title style</a:t>
            </a:r>
          </a:p>
        </p:txBody>
      </p:sp>
      <p:sp>
        <p:nvSpPr>
          <p:cNvPr id="3" name="Content Placeholder 2"/>
          <p:cNvSpPr>
            <a:spLocks noGrp="1"/>
          </p:cNvSpPr>
          <p:nvPr>
            <p:ph idx="1"/>
          </p:nvPr>
        </p:nvSpPr>
        <p:spPr>
          <a:xfrm>
            <a:off x="609600" y="1257302"/>
            <a:ext cx="10972800" cy="4868863"/>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114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594101"/>
            <a:ext cx="10363200" cy="1362075"/>
          </a:xfrm>
          <a:prstGeom prst="rect">
            <a:avLst/>
          </a:prstGeom>
        </p:spPr>
        <p:txBody>
          <a:bodyPr anchor="t"/>
          <a:lstStyle>
            <a:lvl1pPr algn="l">
              <a:defRPr sz="5333" b="0" i="0" cap="none">
                <a:solidFill>
                  <a:schemeClr val="bg1"/>
                </a:solidFill>
                <a:latin typeface=""/>
              </a:defRPr>
            </a:lvl1pPr>
          </a:lstStyle>
          <a:p>
            <a:r>
              <a:rPr lang="en-US" dirty="0"/>
              <a:t>Click to edit Master title style</a:t>
            </a:r>
          </a:p>
        </p:txBody>
      </p:sp>
      <p:sp>
        <p:nvSpPr>
          <p:cNvPr id="3" name="Text Placeholder 2"/>
          <p:cNvSpPr>
            <a:spLocks noGrp="1"/>
          </p:cNvSpPr>
          <p:nvPr>
            <p:ph type="body" idx="1"/>
          </p:nvPr>
        </p:nvSpPr>
        <p:spPr>
          <a:xfrm>
            <a:off x="963084" y="2093913"/>
            <a:ext cx="10363200" cy="1500187"/>
          </a:xfrm>
          <a:prstGeom prst="rect">
            <a:avLst/>
          </a:prstGeom>
        </p:spPr>
        <p:txBody>
          <a:bodyPr anchor="b"/>
          <a:lstStyle>
            <a:lvl1pPr marL="0" indent="0">
              <a:buNone/>
              <a:defRPr sz="2667">
                <a:solidFill>
                  <a:schemeClr val="tx1">
                    <a:tint val="75000"/>
                  </a:schemeClr>
                </a:solidFill>
                <a:latin typeface=""/>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34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76351"/>
            <a:ext cx="4521200" cy="45259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13400" y="1276351"/>
            <a:ext cx="4521200" cy="4525963"/>
          </a:xfrm>
          <a:prstGeom prst="rect">
            <a:avLst/>
          </a:prstGeom>
        </p:spPr>
        <p:txBody>
          <a:bodyPr/>
          <a:lstStyle>
            <a:lvl1pPr>
              <a:defRPr sz="3733">
                <a:solidFill>
                  <a:schemeClr val="bg1"/>
                </a:solidFill>
              </a:defRPr>
            </a:lvl1pPr>
            <a:lvl2pPr>
              <a:defRPr sz="3200">
                <a:solidFill>
                  <a:schemeClr val="bg1"/>
                </a:solidFill>
              </a:defRPr>
            </a:lvl2pPr>
            <a:lvl3pPr>
              <a:defRPr sz="2667">
                <a:solidFill>
                  <a:schemeClr val="bg1"/>
                </a:solidFill>
              </a:defRPr>
            </a:lvl3pPr>
            <a:lvl4pPr>
              <a:defRPr sz="2400">
                <a:solidFill>
                  <a:schemeClr val="bg1"/>
                </a:solidFill>
              </a:defRPr>
            </a:lvl4pPr>
            <a:lvl5pPr>
              <a:defRPr sz="240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609600" y="401637"/>
            <a:ext cx="9213011" cy="639763"/>
          </a:xfrm>
          <a:prstGeom prst="rect">
            <a:avLst/>
          </a:prstGeom>
        </p:spPr>
        <p:txBody>
          <a:bodyPr/>
          <a:lstStyle>
            <a:lvl1pPr algn="l">
              <a:defRPr sz="4267">
                <a:solidFill>
                  <a:srgbClr val="F6B525"/>
                </a:solidFill>
                <a:latin typeface=""/>
              </a:defRPr>
            </a:lvl1pPr>
          </a:lstStyle>
          <a:p>
            <a:r>
              <a:rPr lang="en-US" dirty="0"/>
              <a:t>Click to edit Master title style</a:t>
            </a:r>
          </a:p>
        </p:txBody>
      </p:sp>
    </p:spTree>
    <p:extLst>
      <p:ext uri="{BB962C8B-B14F-4D97-AF65-F5344CB8AC3E}">
        <p14:creationId xmlns:p14="http://schemas.microsoft.com/office/powerpoint/2010/main" val="296163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2" y="1255713"/>
            <a:ext cx="4574433"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2" y="1895475"/>
            <a:ext cx="4574433" cy="3951288"/>
          </a:xfrm>
          <a:prstGeom prst="rect">
            <a:avLst/>
          </a:prstGeom>
        </p:spPr>
        <p:txBody>
          <a:bodyPr/>
          <a:lstStyle>
            <a:lvl1pPr>
              <a:defRPr sz="3200">
                <a:solidFill>
                  <a:schemeClr val="bg1"/>
                </a:solidFill>
              </a:defRPr>
            </a:lvl1pPr>
            <a:lvl2pPr>
              <a:defRPr sz="2667">
                <a:solidFill>
                  <a:schemeClr val="bg1"/>
                </a:solidFill>
              </a:defRPr>
            </a:lvl2pPr>
            <a:lvl3pPr>
              <a:defRPr sz="2400">
                <a:solidFill>
                  <a:schemeClr val="bg1"/>
                </a:solidFill>
              </a:defRPr>
            </a:lvl3pPr>
            <a:lvl4pPr>
              <a:defRPr sz="2133">
                <a:solidFill>
                  <a:schemeClr val="bg1"/>
                </a:solidFill>
              </a:defRPr>
            </a:lvl4pPr>
            <a:lvl5pP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456770" y="1255713"/>
            <a:ext cx="4576231" cy="639763"/>
          </a:xfrm>
          <a:prstGeom prst="rect">
            <a:avLst/>
          </a:prstGeom>
        </p:spPr>
        <p:txBody>
          <a:bodyPr anchor="b"/>
          <a:lstStyle>
            <a:lvl1pPr marL="0" indent="0">
              <a:buNone/>
              <a:defRPr sz="32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5456770" y="1895475"/>
            <a:ext cx="4576231" cy="3951288"/>
          </a:xfrm>
          <a:prstGeom prst="rect">
            <a:avLst/>
          </a:prstGeom>
        </p:spPr>
        <p:txBody>
          <a:bodyPr/>
          <a:lstStyle>
            <a:lvl1pPr>
              <a:defRPr sz="3200">
                <a:solidFill>
                  <a:schemeClr val="bg1"/>
                </a:solidFill>
              </a:defRPr>
            </a:lvl1pPr>
            <a:lvl2pPr>
              <a:defRPr sz="2667">
                <a:solidFill>
                  <a:schemeClr val="bg1"/>
                </a:solidFill>
              </a:defRPr>
            </a:lvl2pPr>
            <a:lvl3pPr>
              <a:defRPr sz="2400">
                <a:solidFill>
                  <a:schemeClr val="bg1"/>
                </a:solidFill>
              </a:defRPr>
            </a:lvl3pPr>
            <a:lvl4pPr>
              <a:defRPr sz="2133">
                <a:solidFill>
                  <a:schemeClr val="bg1"/>
                </a:solidFill>
              </a:defRPr>
            </a:lvl4pPr>
            <a:lvl5pPr>
              <a:defRPr sz="2133">
                <a:solidFill>
                  <a:schemeClr val="bg1"/>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609601" y="401637"/>
            <a:ext cx="9317824" cy="639763"/>
          </a:xfrm>
          <a:prstGeom prst="rect">
            <a:avLst/>
          </a:prstGeom>
        </p:spPr>
        <p:txBody>
          <a:bodyPr/>
          <a:lstStyle>
            <a:lvl1pPr algn="l">
              <a:defRPr sz="4267">
                <a:solidFill>
                  <a:srgbClr val="F6B525"/>
                </a:solidFill>
                <a:latin typeface=""/>
              </a:defRPr>
            </a:lvl1pPr>
          </a:lstStyle>
          <a:p>
            <a:r>
              <a:rPr lang="en-US" dirty="0"/>
              <a:t>Click to edit Master title style</a:t>
            </a:r>
          </a:p>
        </p:txBody>
      </p:sp>
    </p:spTree>
    <p:extLst>
      <p:ext uri="{BB962C8B-B14F-4D97-AF65-F5344CB8AC3E}">
        <p14:creationId xmlns:p14="http://schemas.microsoft.com/office/powerpoint/2010/main" val="236628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609600" y="401637"/>
            <a:ext cx="10972800" cy="639763"/>
          </a:xfrm>
          <a:prstGeom prst="rect">
            <a:avLst/>
          </a:prstGeom>
        </p:spPr>
        <p:txBody>
          <a:bodyPr/>
          <a:lstStyle>
            <a:lvl1pPr algn="l">
              <a:defRPr sz="4267">
                <a:solidFill>
                  <a:srgbClr val="F6B525"/>
                </a:solidFill>
                <a:latin typeface=""/>
              </a:defRPr>
            </a:lvl1pPr>
          </a:lstStyle>
          <a:p>
            <a:r>
              <a:rPr lang="en-US" dirty="0"/>
              <a:t>Click to edit Master title style</a:t>
            </a:r>
          </a:p>
        </p:txBody>
      </p:sp>
    </p:spTree>
    <p:extLst>
      <p:ext uri="{BB962C8B-B14F-4D97-AF65-F5344CB8AC3E}">
        <p14:creationId xmlns:p14="http://schemas.microsoft.com/office/powerpoint/2010/main" val="3030998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05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22917" y="4665133"/>
            <a:ext cx="7315200" cy="566739"/>
          </a:xfrm>
          <a:prstGeom prst="rect">
            <a:avLst/>
          </a:prstGeom>
        </p:spPr>
        <p:txBody>
          <a:bodyPr anchor="b"/>
          <a:lstStyle>
            <a:lvl1pPr algn="l">
              <a:defRPr sz="2667" b="0">
                <a:solidFill>
                  <a:srgbClr val="898989"/>
                </a:solidFill>
              </a:defRPr>
            </a:lvl1pPr>
          </a:lstStyle>
          <a:p>
            <a:r>
              <a:rPr lang="en-US" dirty="0"/>
              <a:t>Click to edit Master title style</a:t>
            </a:r>
          </a:p>
        </p:txBody>
      </p:sp>
      <p:sp>
        <p:nvSpPr>
          <p:cNvPr id="3" name="Picture Placeholder 2"/>
          <p:cNvSpPr>
            <a:spLocks noGrp="1"/>
          </p:cNvSpPr>
          <p:nvPr>
            <p:ph type="pic" idx="1"/>
          </p:nvPr>
        </p:nvSpPr>
        <p:spPr>
          <a:xfrm>
            <a:off x="1322917" y="477308"/>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322917" y="5231871"/>
            <a:ext cx="7315200" cy="804863"/>
          </a:xfrm>
          <a:prstGeom prst="rect">
            <a:avLst/>
          </a:prstGeom>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296873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853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Theology and Worldview</a:t>
            </a:r>
          </a:p>
        </p:txBody>
      </p:sp>
      <p:sp>
        <p:nvSpPr>
          <p:cNvPr id="5" name="Subtitle 4"/>
          <p:cNvSpPr>
            <a:spLocks noGrp="1"/>
          </p:cNvSpPr>
          <p:nvPr>
            <p:ph type="subTitle" idx="1"/>
          </p:nvPr>
        </p:nvSpPr>
        <p:spPr/>
        <p:txBody>
          <a:bodyPr/>
          <a:lstStyle/>
          <a:p>
            <a:r>
              <a:rPr lang="en-US" sz="3333" dirty="0"/>
              <a:t>Theology Seminar</a:t>
            </a:r>
          </a:p>
          <a:p>
            <a:r>
              <a:rPr lang="en-US" sz="3333" dirty="0"/>
              <a:t>Jeremy M. Kimble, PhD</a:t>
            </a:r>
          </a:p>
          <a:p>
            <a:r>
              <a:rPr lang="en-US" sz="3333" dirty="0"/>
              <a:t>Associate Professor of Theology</a:t>
            </a:r>
          </a:p>
          <a:p>
            <a:r>
              <a:rPr lang="en-US" sz="3333" dirty="0"/>
              <a:t>Director of the Center for Biblical Integration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as an Interdependent Study</a:t>
            </a:r>
          </a:p>
        </p:txBody>
      </p:sp>
      <p:sp>
        <p:nvSpPr>
          <p:cNvPr id="3" name="Content Placeholder 2"/>
          <p:cNvSpPr>
            <a:spLocks noGrp="1"/>
          </p:cNvSpPr>
          <p:nvPr>
            <p:ph idx="1"/>
          </p:nvPr>
        </p:nvSpPr>
        <p:spPr/>
        <p:txBody>
          <a:bodyPr>
            <a:normAutofit/>
          </a:bodyPr>
          <a:lstStyle/>
          <a:p>
            <a:r>
              <a:rPr lang="en-US" sz="3600" b="1" dirty="0"/>
              <a:t>Systematic Theology</a:t>
            </a:r>
            <a:r>
              <a:rPr lang="en-US" sz="3600" dirty="0"/>
              <a:t>: the study that answers the question, “What does the whole Bible teach us today?” about any given topic. </a:t>
            </a:r>
          </a:p>
          <a:p>
            <a:r>
              <a:rPr lang="en-US" sz="3600" dirty="0"/>
              <a:t>It is thus topical in nature (God, humanity, sin, Christ, Spirit, church, etc.).</a:t>
            </a:r>
          </a:p>
        </p:txBody>
      </p:sp>
    </p:spTree>
    <p:extLst>
      <p:ext uri="{BB962C8B-B14F-4D97-AF65-F5344CB8AC3E}">
        <p14:creationId xmlns:p14="http://schemas.microsoft.com/office/powerpoint/2010/main" val="381099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5746-27DC-4BF1-94EC-ED63DCF85EE1}"/>
              </a:ext>
            </a:extLst>
          </p:cNvPr>
          <p:cNvSpPr>
            <a:spLocks noGrp="1"/>
          </p:cNvSpPr>
          <p:nvPr>
            <p:ph type="title"/>
          </p:nvPr>
        </p:nvSpPr>
        <p:spPr/>
        <p:txBody>
          <a:bodyPr/>
          <a:lstStyle/>
          <a:p>
            <a:r>
              <a:rPr lang="en-US" dirty="0"/>
              <a:t>Theology as an Interdependent Study</a:t>
            </a:r>
          </a:p>
        </p:txBody>
      </p:sp>
      <p:pic>
        <p:nvPicPr>
          <p:cNvPr id="4" name="Content Placeholder 3">
            <a:extLst>
              <a:ext uri="{FF2B5EF4-FFF2-40B4-BE49-F238E27FC236}">
                <a16:creationId xmlns:a16="http://schemas.microsoft.com/office/drawing/2014/main" id="{FF0BEFC7-37FB-439D-B07D-B5750830B7CD}"/>
              </a:ext>
            </a:extLst>
          </p:cNvPr>
          <p:cNvPicPr>
            <a:picLocks noGrp="1" noChangeAspect="1"/>
          </p:cNvPicPr>
          <p:nvPr>
            <p:ph idx="1"/>
          </p:nvPr>
        </p:nvPicPr>
        <p:blipFill>
          <a:blip r:embed="rId2"/>
          <a:stretch>
            <a:fillRect/>
          </a:stretch>
        </p:blipFill>
        <p:spPr>
          <a:xfrm>
            <a:off x="1219200" y="1725299"/>
            <a:ext cx="9753600" cy="3714750"/>
          </a:xfrm>
          <a:prstGeom prst="rect">
            <a:avLst/>
          </a:prstGeom>
        </p:spPr>
      </p:pic>
    </p:spTree>
    <p:extLst>
      <p:ext uri="{BB962C8B-B14F-4D97-AF65-F5344CB8AC3E}">
        <p14:creationId xmlns:p14="http://schemas.microsoft.com/office/powerpoint/2010/main" val="417931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DC38-1212-4910-83A9-24C997E8CCAF}"/>
              </a:ext>
            </a:extLst>
          </p:cNvPr>
          <p:cNvSpPr>
            <a:spLocks noGrp="1"/>
          </p:cNvSpPr>
          <p:nvPr>
            <p:ph type="title"/>
          </p:nvPr>
        </p:nvSpPr>
        <p:spPr/>
        <p:txBody>
          <a:bodyPr/>
          <a:lstStyle/>
          <a:p>
            <a:r>
              <a:rPr lang="en-US" dirty="0"/>
              <a:t>Importance of Theology</a:t>
            </a:r>
          </a:p>
        </p:txBody>
      </p:sp>
      <p:sp>
        <p:nvSpPr>
          <p:cNvPr id="3" name="Content Placeholder 2">
            <a:extLst>
              <a:ext uri="{FF2B5EF4-FFF2-40B4-BE49-F238E27FC236}">
                <a16:creationId xmlns:a16="http://schemas.microsoft.com/office/drawing/2014/main" id="{00F1D540-3A56-4D57-9908-9486C3739A3E}"/>
              </a:ext>
            </a:extLst>
          </p:cNvPr>
          <p:cNvSpPr>
            <a:spLocks noGrp="1"/>
          </p:cNvSpPr>
          <p:nvPr>
            <p:ph idx="1"/>
          </p:nvPr>
        </p:nvSpPr>
        <p:spPr/>
        <p:txBody>
          <a:bodyPr/>
          <a:lstStyle/>
          <a:p>
            <a:r>
              <a:rPr lang="en-US" sz="3000" dirty="0"/>
              <a:t>The Bible and theology form the content of our worldview as we seek to set the biblical-theological framework of Scripture over against all other “worldviews” and learn “to think God’s thoughts after him,” even in areas that the Bible does not directly address (presuppositions, findings, conclusions). </a:t>
            </a:r>
          </a:p>
          <a:p>
            <a:r>
              <a:rPr lang="en-US" sz="3000" dirty="0"/>
              <a:t>In this important way, the Bible and good theology present a well thought out worldview, over against all of its competitors, as it seeks to apply truth to every domain of our existence. </a:t>
            </a:r>
          </a:p>
        </p:txBody>
      </p:sp>
    </p:spTree>
    <p:extLst>
      <p:ext uri="{BB962C8B-B14F-4D97-AF65-F5344CB8AC3E}">
        <p14:creationId xmlns:p14="http://schemas.microsoft.com/office/powerpoint/2010/main" val="53243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 Worldview</a:t>
            </a:r>
          </a:p>
        </p:txBody>
      </p:sp>
      <p:sp>
        <p:nvSpPr>
          <p:cNvPr id="3" name="Content Placeholder 2"/>
          <p:cNvSpPr>
            <a:spLocks noGrp="1"/>
          </p:cNvSpPr>
          <p:nvPr>
            <p:ph idx="1"/>
          </p:nvPr>
        </p:nvSpPr>
        <p:spPr>
          <a:xfrm>
            <a:off x="609600" y="1257302"/>
            <a:ext cx="6944139" cy="4868863"/>
          </a:xfrm>
        </p:spPr>
        <p:txBody>
          <a:bodyPr/>
          <a:lstStyle/>
          <a:p>
            <a:r>
              <a:rPr lang="en-US" sz="3733" dirty="0"/>
              <a:t>A worldview is a commitment, a fundamental orientation of the heart, expressed as a set of presuppositions which we hold about the basic constitution of reality. </a:t>
            </a:r>
          </a:p>
          <a:p>
            <a:pPr lvl="1"/>
            <a:r>
              <a:rPr lang="en-US" sz="3199" dirty="0"/>
              <a:t>James Sire, </a:t>
            </a:r>
            <a:r>
              <a:rPr lang="en-US" sz="3199" i="1" dirty="0"/>
              <a:t>The Universe Next Door</a:t>
            </a:r>
            <a:endParaRPr lang="en-US" sz="3199" dirty="0"/>
          </a:p>
        </p:txBody>
      </p:sp>
      <p:pic>
        <p:nvPicPr>
          <p:cNvPr id="4" name="Picture 3"/>
          <p:cNvPicPr>
            <a:picLocks noChangeAspect="1"/>
          </p:cNvPicPr>
          <p:nvPr/>
        </p:nvPicPr>
        <p:blipFill>
          <a:blip r:embed="rId3"/>
          <a:stretch>
            <a:fillRect/>
          </a:stretch>
        </p:blipFill>
        <p:spPr>
          <a:xfrm>
            <a:off x="8722416" y="1461052"/>
            <a:ext cx="2427081" cy="3015008"/>
          </a:xfrm>
          <a:prstGeom prst="rect">
            <a:avLst/>
          </a:prstGeom>
        </p:spPr>
      </p:pic>
    </p:spTree>
    <p:extLst>
      <p:ext uri="{BB962C8B-B14F-4D97-AF65-F5344CB8AC3E}">
        <p14:creationId xmlns:p14="http://schemas.microsoft.com/office/powerpoint/2010/main" val="2899218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a Worldview</a:t>
            </a:r>
          </a:p>
        </p:txBody>
      </p:sp>
      <p:sp>
        <p:nvSpPr>
          <p:cNvPr id="3" name="Content Placeholder 2"/>
          <p:cNvSpPr>
            <a:spLocks noGrp="1"/>
          </p:cNvSpPr>
          <p:nvPr>
            <p:ph idx="1"/>
          </p:nvPr>
        </p:nvSpPr>
        <p:spPr/>
        <p:txBody>
          <a:bodyPr/>
          <a:lstStyle/>
          <a:p>
            <a:r>
              <a:rPr lang="en-US" dirty="0"/>
              <a:t>What goes into a worldview? </a:t>
            </a:r>
          </a:p>
          <a:p>
            <a:pPr lvl="1"/>
            <a:r>
              <a:rPr lang="en-US" dirty="0"/>
              <a:t>To summarize, a worldview consists of the </a:t>
            </a:r>
            <a:r>
              <a:rPr lang="en-US" b="1" dirty="0"/>
              <a:t>story</a:t>
            </a:r>
            <a:r>
              <a:rPr lang="en-US" dirty="0"/>
              <a:t> through which people interpret the world (metanarrative), the </a:t>
            </a:r>
            <a:r>
              <a:rPr lang="en-US" b="1" dirty="0"/>
              <a:t>truths</a:t>
            </a:r>
            <a:r>
              <a:rPr lang="en-US" dirty="0"/>
              <a:t> derived from the story (doctrine), the </a:t>
            </a:r>
            <a:r>
              <a:rPr lang="en-US" b="1" dirty="0"/>
              <a:t>behaviors</a:t>
            </a:r>
            <a:r>
              <a:rPr lang="en-US" dirty="0"/>
              <a:t> promoted and discouraged by the story (ethics), the </a:t>
            </a:r>
            <a:r>
              <a:rPr lang="en-US" b="1" dirty="0"/>
              <a:t>symbols</a:t>
            </a:r>
            <a:r>
              <a:rPr lang="en-US" dirty="0"/>
              <a:t> that summarize and interpret the story (imagery, typology, etc.), and the </a:t>
            </a:r>
            <a:r>
              <a:rPr lang="en-US" b="1" dirty="0"/>
              <a:t>worship</a:t>
            </a:r>
            <a:r>
              <a:rPr lang="en-US" dirty="0"/>
              <a:t> and </a:t>
            </a:r>
            <a:r>
              <a:rPr lang="en-US" b="1" dirty="0"/>
              <a:t>work</a:t>
            </a:r>
            <a:r>
              <a:rPr lang="en-US" dirty="0"/>
              <a:t> the </a:t>
            </a:r>
            <a:br>
              <a:rPr lang="en-US" dirty="0"/>
            </a:br>
            <a:r>
              <a:rPr lang="en-US" dirty="0"/>
              <a:t>story intends to promote (liturgy). </a:t>
            </a:r>
          </a:p>
        </p:txBody>
      </p:sp>
    </p:spTree>
    <p:extLst>
      <p:ext uri="{BB962C8B-B14F-4D97-AF65-F5344CB8AC3E}">
        <p14:creationId xmlns:p14="http://schemas.microsoft.com/office/powerpoint/2010/main" val="192848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a:xfrm>
            <a:off x="609600" y="1257302"/>
            <a:ext cx="10972800" cy="5600698"/>
          </a:xfrm>
        </p:spPr>
        <p:txBody>
          <a:bodyPr/>
          <a:lstStyle/>
          <a:p>
            <a:r>
              <a:rPr lang="en-US" sz="2933" dirty="0"/>
              <a:t>A worldview seeks to answer the following questions:</a:t>
            </a:r>
          </a:p>
          <a:p>
            <a:pPr lvl="1"/>
            <a:r>
              <a:rPr lang="en-US" sz="2600" dirty="0"/>
              <a:t>What constitutes reality?</a:t>
            </a:r>
          </a:p>
          <a:p>
            <a:pPr lvl="1"/>
            <a:r>
              <a:rPr lang="en-US" sz="2600" dirty="0"/>
              <a:t>How can we know anything at all?</a:t>
            </a:r>
          </a:p>
          <a:p>
            <a:pPr lvl="1"/>
            <a:r>
              <a:rPr lang="en-US" sz="2600" dirty="0"/>
              <a:t>Who am I? </a:t>
            </a:r>
          </a:p>
          <a:p>
            <a:pPr lvl="1"/>
            <a:r>
              <a:rPr lang="en-US" sz="2600" dirty="0"/>
              <a:t>Why am I here? </a:t>
            </a:r>
          </a:p>
          <a:p>
            <a:pPr lvl="1"/>
            <a:r>
              <a:rPr lang="en-US" sz="2600" dirty="0"/>
              <a:t>What is my purpose? </a:t>
            </a:r>
          </a:p>
          <a:p>
            <a:pPr lvl="1"/>
            <a:r>
              <a:rPr lang="en-US" sz="2600" dirty="0"/>
              <a:t>What is wrong with the world? </a:t>
            </a:r>
          </a:p>
          <a:p>
            <a:pPr lvl="1"/>
            <a:r>
              <a:rPr lang="en-US" sz="2600" dirty="0"/>
              <a:t>What is the solution? </a:t>
            </a:r>
          </a:p>
          <a:p>
            <a:pPr lvl="1"/>
            <a:r>
              <a:rPr lang="en-US" sz="2600" dirty="0"/>
              <a:t>How do I determine what is right and wrong? </a:t>
            </a:r>
          </a:p>
          <a:p>
            <a:pPr lvl="1"/>
            <a:r>
              <a:rPr lang="en-US" sz="2600" dirty="0"/>
              <a:t>Where is this world going? </a:t>
            </a:r>
          </a:p>
          <a:p>
            <a:pPr lvl="1"/>
            <a:r>
              <a:rPr lang="en-US" sz="2600" dirty="0"/>
              <a:t>How will it all end? </a:t>
            </a:r>
          </a:p>
          <a:p>
            <a:pPr marL="609585" lvl="1" indent="0">
              <a:buNone/>
            </a:pPr>
            <a:endParaRPr lang="en-US" sz="2600" dirty="0"/>
          </a:p>
          <a:p>
            <a:endParaRPr lang="en-US" dirty="0"/>
          </a:p>
        </p:txBody>
      </p:sp>
    </p:spTree>
    <p:extLst>
      <p:ext uri="{BB962C8B-B14F-4D97-AF65-F5344CB8AC3E}">
        <p14:creationId xmlns:p14="http://schemas.microsoft.com/office/powerpoint/2010/main" val="3458165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E906-1E93-4678-97CF-947FED00BABD}"/>
              </a:ext>
            </a:extLst>
          </p:cNvPr>
          <p:cNvSpPr>
            <a:spLocks noGrp="1"/>
          </p:cNvSpPr>
          <p:nvPr>
            <p:ph type="title"/>
          </p:nvPr>
        </p:nvSpPr>
        <p:spPr/>
        <p:txBody>
          <a:bodyPr/>
          <a:lstStyle/>
          <a:p>
            <a:r>
              <a:rPr lang="en-US" dirty="0"/>
              <a:t>The Biblical Worldview</a:t>
            </a:r>
          </a:p>
        </p:txBody>
      </p:sp>
      <p:sp>
        <p:nvSpPr>
          <p:cNvPr id="3" name="Content Placeholder 2">
            <a:extLst>
              <a:ext uri="{FF2B5EF4-FFF2-40B4-BE49-F238E27FC236}">
                <a16:creationId xmlns:a16="http://schemas.microsoft.com/office/drawing/2014/main" id="{C648C7DF-B4FB-4413-8E0B-4895DE9F5BC7}"/>
              </a:ext>
            </a:extLst>
          </p:cNvPr>
          <p:cNvSpPr>
            <a:spLocks noGrp="1"/>
          </p:cNvSpPr>
          <p:nvPr>
            <p:ph idx="1"/>
          </p:nvPr>
        </p:nvSpPr>
        <p:spPr/>
        <p:txBody>
          <a:bodyPr/>
          <a:lstStyle/>
          <a:p>
            <a:r>
              <a:rPr lang="en-US" sz="3600" dirty="0"/>
              <a:t>The triune God, Father, Son, and Spirit, has created and revealed Himself to us, human beings, made in His image, but marred by sin and death and under condemnation. However, Christ, the God-man, has made a way of redemption for those who believe in the gospel, by the power of the Spirit, and now calls us to grow in godliness together as a corporate body of believers, awaiting the day of His return where He will glorify Himself in salvation and judgment.</a:t>
            </a:r>
          </a:p>
        </p:txBody>
      </p:sp>
    </p:spTree>
    <p:extLst>
      <p:ext uri="{BB962C8B-B14F-4D97-AF65-F5344CB8AC3E}">
        <p14:creationId xmlns:p14="http://schemas.microsoft.com/office/powerpoint/2010/main" val="1531488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DF9CA-A387-48CD-B8C4-C11AC0AF2EAD}"/>
              </a:ext>
            </a:extLst>
          </p:cNvPr>
          <p:cNvSpPr>
            <a:spLocks noGrp="1"/>
          </p:cNvSpPr>
          <p:nvPr>
            <p:ph type="title"/>
          </p:nvPr>
        </p:nvSpPr>
        <p:spPr/>
        <p:txBody>
          <a:bodyPr/>
          <a:lstStyle/>
          <a:p>
            <a:r>
              <a:rPr lang="en-US" sz="4000" dirty="0"/>
              <a:t>Relationship between Theology and Worldview</a:t>
            </a:r>
          </a:p>
        </p:txBody>
      </p:sp>
      <p:sp>
        <p:nvSpPr>
          <p:cNvPr id="3" name="Content Placeholder 2">
            <a:extLst>
              <a:ext uri="{FF2B5EF4-FFF2-40B4-BE49-F238E27FC236}">
                <a16:creationId xmlns:a16="http://schemas.microsoft.com/office/drawing/2014/main" id="{DA2B055B-A40D-45B4-9D5F-EBAAEDD6E483}"/>
              </a:ext>
            </a:extLst>
          </p:cNvPr>
          <p:cNvSpPr>
            <a:spLocks noGrp="1"/>
          </p:cNvSpPr>
          <p:nvPr>
            <p:ph idx="1"/>
          </p:nvPr>
        </p:nvSpPr>
        <p:spPr/>
        <p:txBody>
          <a:bodyPr/>
          <a:lstStyle/>
          <a:p>
            <a:r>
              <a:rPr lang="en-US" sz="3600" dirty="0"/>
              <a:t>The answer to worldview questions, the story that undergirds our lives, our ethics, imagery, and source for how and why we worship, come from Scripture.</a:t>
            </a:r>
          </a:p>
          <a:p>
            <a:r>
              <a:rPr lang="en-US" sz="3600" dirty="0"/>
              <a:t>As we continue in our study of these interconnected disciplines we engage the world in a way that is fitting with the teachings of the Bible, rejecting, receiving, and redeeming presuppositions, findings, and conclusions within our disciplines.</a:t>
            </a:r>
          </a:p>
        </p:txBody>
      </p:sp>
    </p:spTree>
    <p:extLst>
      <p:ext uri="{BB962C8B-B14F-4D97-AF65-F5344CB8AC3E}">
        <p14:creationId xmlns:p14="http://schemas.microsoft.com/office/powerpoint/2010/main" val="2428740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02BB5-4D8B-4F9B-844A-3C630A13A529}"/>
              </a:ext>
            </a:extLst>
          </p:cNvPr>
          <p:cNvSpPr>
            <a:spLocks noGrp="1"/>
          </p:cNvSpPr>
          <p:nvPr>
            <p:ph type="title"/>
          </p:nvPr>
        </p:nvSpPr>
        <p:spPr/>
        <p:txBody>
          <a:bodyPr/>
          <a:lstStyle/>
          <a:p>
            <a:r>
              <a:rPr lang="en-US" dirty="0"/>
              <a:t>Definition of Theology</a:t>
            </a:r>
          </a:p>
        </p:txBody>
      </p:sp>
      <p:sp>
        <p:nvSpPr>
          <p:cNvPr id="3" name="Content Placeholder 2">
            <a:extLst>
              <a:ext uri="{FF2B5EF4-FFF2-40B4-BE49-F238E27FC236}">
                <a16:creationId xmlns:a16="http://schemas.microsoft.com/office/drawing/2014/main" id="{1F25D5B6-E6DE-4215-AEC2-AB5B2165791C}"/>
              </a:ext>
            </a:extLst>
          </p:cNvPr>
          <p:cNvSpPr>
            <a:spLocks noGrp="1"/>
          </p:cNvSpPr>
          <p:nvPr>
            <p:ph idx="1"/>
          </p:nvPr>
        </p:nvSpPr>
        <p:spPr/>
        <p:txBody>
          <a:bodyPr/>
          <a:lstStyle/>
          <a:p>
            <a:r>
              <a:rPr lang="en-US" sz="3600" dirty="0"/>
              <a:t>Anselm defined theology as faith seeking understanding.</a:t>
            </a:r>
          </a:p>
          <a:p>
            <a:r>
              <a:rPr lang="en-US" sz="3600" dirty="0"/>
              <a:t>William Ames described theology as the teaching of living to God.</a:t>
            </a:r>
          </a:p>
          <a:p>
            <a:r>
              <a:rPr lang="en-US" sz="3600" dirty="0"/>
              <a:t>Most generally we can say that theology is the study of God and all that pertains to Him. </a:t>
            </a:r>
          </a:p>
        </p:txBody>
      </p:sp>
    </p:spTree>
    <p:extLst>
      <p:ext uri="{BB962C8B-B14F-4D97-AF65-F5344CB8AC3E}">
        <p14:creationId xmlns:p14="http://schemas.microsoft.com/office/powerpoint/2010/main" val="3499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48751-7582-45E3-BA58-C77A8124647A}"/>
              </a:ext>
            </a:extLst>
          </p:cNvPr>
          <p:cNvSpPr>
            <a:spLocks noGrp="1"/>
          </p:cNvSpPr>
          <p:nvPr>
            <p:ph type="title"/>
          </p:nvPr>
        </p:nvSpPr>
        <p:spPr/>
        <p:txBody>
          <a:bodyPr/>
          <a:lstStyle/>
          <a:p>
            <a:r>
              <a:rPr lang="en-US" dirty="0"/>
              <a:t>Definition of Theology</a:t>
            </a:r>
          </a:p>
        </p:txBody>
      </p:sp>
      <p:sp>
        <p:nvSpPr>
          <p:cNvPr id="3" name="Content Placeholder 2">
            <a:extLst>
              <a:ext uri="{FF2B5EF4-FFF2-40B4-BE49-F238E27FC236}">
                <a16:creationId xmlns:a16="http://schemas.microsoft.com/office/drawing/2014/main" id="{93A351EE-038E-4928-92C2-62DFA813C7A8}"/>
              </a:ext>
            </a:extLst>
          </p:cNvPr>
          <p:cNvSpPr>
            <a:spLocks noGrp="1"/>
          </p:cNvSpPr>
          <p:nvPr>
            <p:ph idx="1"/>
          </p:nvPr>
        </p:nvSpPr>
        <p:spPr/>
        <p:txBody>
          <a:bodyPr/>
          <a:lstStyle/>
          <a:p>
            <a:r>
              <a:rPr lang="en-US" dirty="0"/>
              <a:t>Another way to say it is that theology is disciplined reflection on God’s self-revelation for the purposes of knowing God, loving God, and being on His </a:t>
            </a:r>
            <a:r>
              <a:rPr lang="en-US"/>
              <a:t>mission in His world.</a:t>
            </a:r>
            <a:endParaRPr lang="en-US" dirty="0"/>
          </a:p>
        </p:txBody>
      </p:sp>
    </p:spTree>
    <p:extLst>
      <p:ext uri="{BB962C8B-B14F-4D97-AF65-F5344CB8AC3E}">
        <p14:creationId xmlns:p14="http://schemas.microsoft.com/office/powerpoint/2010/main" val="169941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4139-8AC5-4A99-89B0-BEEE1F5ED386}"/>
              </a:ext>
            </a:extLst>
          </p:cNvPr>
          <p:cNvSpPr>
            <a:spLocks noGrp="1"/>
          </p:cNvSpPr>
          <p:nvPr>
            <p:ph type="title"/>
          </p:nvPr>
        </p:nvSpPr>
        <p:spPr/>
        <p:txBody>
          <a:bodyPr/>
          <a:lstStyle/>
          <a:p>
            <a:r>
              <a:rPr lang="en-US" dirty="0"/>
              <a:t>Theology as an Interdependent Study</a:t>
            </a:r>
          </a:p>
        </p:txBody>
      </p:sp>
      <p:sp>
        <p:nvSpPr>
          <p:cNvPr id="3" name="Content Placeholder 2">
            <a:extLst>
              <a:ext uri="{FF2B5EF4-FFF2-40B4-BE49-F238E27FC236}">
                <a16:creationId xmlns:a16="http://schemas.microsoft.com/office/drawing/2014/main" id="{CBF9E3B7-F0B3-4A04-B42C-BCB0FAAEE705}"/>
              </a:ext>
            </a:extLst>
          </p:cNvPr>
          <p:cNvSpPr>
            <a:spLocks noGrp="1"/>
          </p:cNvSpPr>
          <p:nvPr>
            <p:ph idx="1"/>
          </p:nvPr>
        </p:nvSpPr>
        <p:spPr/>
        <p:txBody>
          <a:bodyPr/>
          <a:lstStyle/>
          <a:p>
            <a:r>
              <a:rPr lang="en-US" dirty="0"/>
              <a:t>Exegesis</a:t>
            </a:r>
          </a:p>
          <a:p>
            <a:r>
              <a:rPr lang="en-US" dirty="0"/>
              <a:t>Biblical Theology</a:t>
            </a:r>
          </a:p>
          <a:p>
            <a:r>
              <a:rPr lang="en-US" dirty="0"/>
              <a:t>Historical Theology</a:t>
            </a:r>
          </a:p>
          <a:p>
            <a:r>
              <a:rPr lang="en-US" dirty="0"/>
              <a:t>Systematic Theology</a:t>
            </a:r>
          </a:p>
          <a:p>
            <a:r>
              <a:rPr lang="en-US" dirty="0"/>
              <a:t>Practical Theology</a:t>
            </a:r>
          </a:p>
        </p:txBody>
      </p:sp>
    </p:spTree>
    <p:extLst>
      <p:ext uri="{BB962C8B-B14F-4D97-AF65-F5344CB8AC3E}">
        <p14:creationId xmlns:p14="http://schemas.microsoft.com/office/powerpoint/2010/main" val="3594449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98EFF-A91A-4B93-8A6B-542E2D6F6666}"/>
              </a:ext>
            </a:extLst>
          </p:cNvPr>
          <p:cNvSpPr>
            <a:spLocks noGrp="1"/>
          </p:cNvSpPr>
          <p:nvPr>
            <p:ph type="title"/>
          </p:nvPr>
        </p:nvSpPr>
        <p:spPr/>
        <p:txBody>
          <a:bodyPr/>
          <a:lstStyle/>
          <a:p>
            <a:r>
              <a:rPr lang="en-US" dirty="0"/>
              <a:t>Theology as an Interdependent Study</a:t>
            </a:r>
            <a:endParaRPr lang="en-US" b="1" dirty="0"/>
          </a:p>
        </p:txBody>
      </p:sp>
      <p:sp>
        <p:nvSpPr>
          <p:cNvPr id="3" name="Content Placeholder 2">
            <a:extLst>
              <a:ext uri="{FF2B5EF4-FFF2-40B4-BE49-F238E27FC236}">
                <a16:creationId xmlns:a16="http://schemas.microsoft.com/office/drawing/2014/main" id="{0C9754BC-EC63-4563-9EF7-7C309E78D186}"/>
              </a:ext>
            </a:extLst>
          </p:cNvPr>
          <p:cNvSpPr>
            <a:spLocks noGrp="1"/>
          </p:cNvSpPr>
          <p:nvPr>
            <p:ph idx="1"/>
          </p:nvPr>
        </p:nvSpPr>
        <p:spPr>
          <a:xfrm>
            <a:off x="609600" y="1257302"/>
            <a:ext cx="10972800" cy="5199061"/>
          </a:xfrm>
        </p:spPr>
        <p:txBody>
          <a:bodyPr/>
          <a:lstStyle/>
          <a:p>
            <a:r>
              <a:rPr lang="en-US" sz="3000" b="1" dirty="0"/>
              <a:t>Exegesis</a:t>
            </a:r>
            <a:r>
              <a:rPr lang="en-US" sz="3000" dirty="0"/>
              <a:t>: careful reading, sound interpretation. </a:t>
            </a:r>
          </a:p>
          <a:p>
            <a:pPr lvl="1"/>
            <a:r>
              <a:rPr lang="en-US" sz="2466" dirty="0"/>
              <a:t>Exegesis answers the questions, “What does this text actually say?” and “What did the author mean by what he said?” </a:t>
            </a:r>
          </a:p>
          <a:p>
            <a:pPr lvl="1"/>
            <a:r>
              <a:rPr lang="en-US" sz="2466" dirty="0"/>
              <a:t>We discover this by careful reading and applying sound principles of interpretation to the Bible. </a:t>
            </a:r>
          </a:p>
          <a:p>
            <a:pPr lvl="1"/>
            <a:r>
              <a:rPr lang="en-US" sz="2466" dirty="0"/>
              <a:t>Good readers pay attention to words and their meanings and to the ways sentences, paragraphs, and longer units are put together. They observe that the Bible is a book that includes many different styles of literature—stories, laws, proverbs, poetry, prophecy, history, parables, letters, apocalyptic, and much more. </a:t>
            </a:r>
          </a:p>
          <a:p>
            <a:pPr lvl="1"/>
            <a:r>
              <a:rPr lang="en-US" sz="2466" dirty="0"/>
              <a:t>Good readers follow the flow of texts and always consider context.</a:t>
            </a:r>
          </a:p>
          <a:p>
            <a:pPr marL="0" indent="0">
              <a:buNone/>
            </a:pPr>
            <a:endParaRPr lang="en-US" dirty="0"/>
          </a:p>
        </p:txBody>
      </p:sp>
    </p:spTree>
    <p:extLst>
      <p:ext uri="{BB962C8B-B14F-4D97-AF65-F5344CB8AC3E}">
        <p14:creationId xmlns:p14="http://schemas.microsoft.com/office/powerpoint/2010/main" val="242306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as an Interdependent Study</a:t>
            </a:r>
          </a:p>
        </p:txBody>
      </p:sp>
      <p:sp>
        <p:nvSpPr>
          <p:cNvPr id="3" name="Content Placeholder 2"/>
          <p:cNvSpPr>
            <a:spLocks noGrp="1"/>
          </p:cNvSpPr>
          <p:nvPr>
            <p:ph idx="1"/>
          </p:nvPr>
        </p:nvSpPr>
        <p:spPr/>
        <p:txBody>
          <a:bodyPr>
            <a:normAutofit/>
          </a:bodyPr>
          <a:lstStyle/>
          <a:p>
            <a:r>
              <a:rPr lang="en-US" sz="3600" b="1" dirty="0"/>
              <a:t>Biblical Theology</a:t>
            </a:r>
            <a:r>
              <a:rPr lang="en-US" sz="3600" dirty="0"/>
              <a:t>: the attempt to understand and embrace the worldview (interpretive perspective) of the biblical authors, and to understand the parts  (verses, chapters) in light of the whole (books, Testament, canon). </a:t>
            </a:r>
          </a:p>
          <a:p>
            <a:r>
              <a:rPr lang="en-US" sz="3600" dirty="0"/>
              <a:t>Thus, the NT use of the OT, and intertextuality are of utmost importance.</a:t>
            </a:r>
            <a:endParaRPr lang="en-US" sz="3600" b="1" dirty="0"/>
          </a:p>
        </p:txBody>
      </p:sp>
    </p:spTree>
    <p:extLst>
      <p:ext uri="{BB962C8B-B14F-4D97-AF65-F5344CB8AC3E}">
        <p14:creationId xmlns:p14="http://schemas.microsoft.com/office/powerpoint/2010/main" val="23625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as an Interdependent Study</a:t>
            </a:r>
          </a:p>
        </p:txBody>
      </p:sp>
      <p:sp>
        <p:nvSpPr>
          <p:cNvPr id="3" name="Content Placeholder 2"/>
          <p:cNvSpPr>
            <a:spLocks noGrp="1"/>
          </p:cNvSpPr>
          <p:nvPr>
            <p:ph idx="1"/>
          </p:nvPr>
        </p:nvSpPr>
        <p:spPr/>
        <p:txBody>
          <a:bodyPr>
            <a:normAutofit/>
          </a:bodyPr>
          <a:lstStyle/>
          <a:p>
            <a:r>
              <a:rPr lang="en-US" sz="3600" b="1" dirty="0"/>
              <a:t>Biblical Theology</a:t>
            </a:r>
          </a:p>
          <a:p>
            <a:pPr lvl="1"/>
            <a:r>
              <a:rPr lang="en-US" sz="2866" dirty="0"/>
              <a:t>The biblical covenants</a:t>
            </a:r>
          </a:p>
          <a:p>
            <a:pPr lvl="2"/>
            <a:r>
              <a:rPr lang="en-US" sz="2600" i="1" dirty="0" err="1"/>
              <a:t>Adamic</a:t>
            </a:r>
            <a:r>
              <a:rPr lang="en-US" sz="2600" i="1" dirty="0"/>
              <a:t> Covenant</a:t>
            </a:r>
            <a:r>
              <a:rPr lang="en-US" sz="2600" dirty="0"/>
              <a:t> (Gen 1-2; esp. 1:26-31, 2:15-17; cf. Hos. 6:7).</a:t>
            </a:r>
          </a:p>
          <a:p>
            <a:pPr lvl="2"/>
            <a:r>
              <a:rPr lang="en-US" sz="2600" i="1" dirty="0" err="1"/>
              <a:t>Noahic</a:t>
            </a:r>
            <a:r>
              <a:rPr lang="en-US" sz="2600" i="1" dirty="0"/>
              <a:t> Covenant</a:t>
            </a:r>
            <a:r>
              <a:rPr lang="en-US" sz="2600" dirty="0"/>
              <a:t> (Gen 6-9; esp. 8:20-9:17). </a:t>
            </a:r>
          </a:p>
          <a:p>
            <a:pPr lvl="2"/>
            <a:r>
              <a:rPr lang="en-US" sz="2600" i="1" dirty="0"/>
              <a:t>Abrahamic Covenant</a:t>
            </a:r>
            <a:r>
              <a:rPr lang="en-US" sz="2600" dirty="0"/>
              <a:t> (Gen 12-17; esp. 12:1-3). </a:t>
            </a:r>
          </a:p>
          <a:p>
            <a:pPr lvl="2"/>
            <a:r>
              <a:rPr lang="en-US" sz="2600" i="1" dirty="0"/>
              <a:t>Mosaic Covenant</a:t>
            </a:r>
            <a:r>
              <a:rPr lang="en-US" sz="2600" dirty="0"/>
              <a:t> (Ex19-20, </a:t>
            </a:r>
            <a:r>
              <a:rPr lang="en-US" sz="2600" dirty="0" err="1"/>
              <a:t>Deut</a:t>
            </a:r>
            <a:r>
              <a:rPr lang="en-US" sz="2600" dirty="0"/>
              <a:t> 4:1-8; esp. Ex19:19). </a:t>
            </a:r>
          </a:p>
          <a:p>
            <a:pPr lvl="2"/>
            <a:r>
              <a:rPr lang="en-US" sz="2600" i="1" dirty="0"/>
              <a:t>Davidic Covenant</a:t>
            </a:r>
            <a:r>
              <a:rPr lang="en-US" sz="2600" dirty="0"/>
              <a:t> (2 Sam 7; esp. 7:8-17; also 1 </a:t>
            </a:r>
            <a:r>
              <a:rPr lang="en-US" sz="2600" dirty="0" err="1"/>
              <a:t>Chr</a:t>
            </a:r>
            <a:r>
              <a:rPr lang="en-US" sz="2600" dirty="0"/>
              <a:t> 17). </a:t>
            </a:r>
          </a:p>
          <a:p>
            <a:pPr lvl="2"/>
            <a:r>
              <a:rPr lang="en-US" sz="2600" i="1" dirty="0"/>
              <a:t>New Covenant</a:t>
            </a:r>
            <a:r>
              <a:rPr lang="en-US" sz="2600" dirty="0"/>
              <a:t> (</a:t>
            </a:r>
            <a:r>
              <a:rPr lang="en-US" sz="2600" dirty="0" err="1"/>
              <a:t>Deut</a:t>
            </a:r>
            <a:r>
              <a:rPr lang="en-US" sz="2600" dirty="0"/>
              <a:t> 30:6-10; </a:t>
            </a:r>
            <a:r>
              <a:rPr lang="en-US" sz="2600" dirty="0" err="1"/>
              <a:t>Jer</a:t>
            </a:r>
            <a:r>
              <a:rPr lang="en-US" sz="2600" dirty="0"/>
              <a:t> 31:31-34; </a:t>
            </a:r>
            <a:r>
              <a:rPr lang="en-US" sz="2600" dirty="0" err="1"/>
              <a:t>Ezek</a:t>
            </a:r>
            <a:r>
              <a:rPr lang="en-US" sz="2600" dirty="0"/>
              <a:t> 36:22-32; </a:t>
            </a:r>
            <a:r>
              <a:rPr lang="en-US" sz="2600" dirty="0" err="1"/>
              <a:t>Heb</a:t>
            </a:r>
            <a:r>
              <a:rPr lang="en-US" sz="2600" dirty="0"/>
              <a:t> 8-10). </a:t>
            </a:r>
          </a:p>
        </p:txBody>
      </p:sp>
    </p:spTree>
    <p:extLst>
      <p:ext uri="{BB962C8B-B14F-4D97-AF65-F5344CB8AC3E}">
        <p14:creationId xmlns:p14="http://schemas.microsoft.com/office/powerpoint/2010/main" val="2031377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as an Interdependent Study</a:t>
            </a:r>
          </a:p>
        </p:txBody>
      </p:sp>
      <p:sp>
        <p:nvSpPr>
          <p:cNvPr id="3" name="Content Placeholder 2"/>
          <p:cNvSpPr>
            <a:spLocks noGrp="1"/>
          </p:cNvSpPr>
          <p:nvPr>
            <p:ph idx="1"/>
          </p:nvPr>
        </p:nvSpPr>
        <p:spPr/>
        <p:txBody>
          <a:bodyPr>
            <a:normAutofit/>
          </a:bodyPr>
          <a:lstStyle/>
          <a:p>
            <a:r>
              <a:rPr lang="en-US" sz="3600" b="1" dirty="0"/>
              <a:t>Biblical Theology</a:t>
            </a:r>
          </a:p>
          <a:p>
            <a:pPr lvl="1"/>
            <a:r>
              <a:rPr lang="en-US" sz="2866" dirty="0"/>
              <a:t>The biblical storyline</a:t>
            </a:r>
          </a:p>
          <a:p>
            <a:pPr lvl="2"/>
            <a:r>
              <a:rPr lang="en-US" sz="2600" i="1" dirty="0"/>
              <a:t>Creation</a:t>
            </a:r>
          </a:p>
          <a:p>
            <a:pPr lvl="2"/>
            <a:r>
              <a:rPr lang="en-US" sz="2600" i="1" dirty="0"/>
              <a:t>Catastrophe</a:t>
            </a:r>
          </a:p>
          <a:p>
            <a:pPr lvl="2"/>
            <a:r>
              <a:rPr lang="en-US" sz="2600" i="1" dirty="0"/>
              <a:t>Covenants</a:t>
            </a:r>
          </a:p>
          <a:p>
            <a:pPr lvl="2"/>
            <a:r>
              <a:rPr lang="en-US" sz="2600" i="1" dirty="0"/>
              <a:t>Christ</a:t>
            </a:r>
          </a:p>
          <a:p>
            <a:pPr lvl="2"/>
            <a:r>
              <a:rPr lang="en-US" sz="2600" i="1" dirty="0"/>
              <a:t>Church</a:t>
            </a:r>
          </a:p>
          <a:p>
            <a:pPr lvl="2"/>
            <a:r>
              <a:rPr lang="en-US" sz="2600" i="1" dirty="0"/>
              <a:t>Consummation</a:t>
            </a:r>
          </a:p>
        </p:txBody>
      </p:sp>
    </p:spTree>
    <p:extLst>
      <p:ext uri="{BB962C8B-B14F-4D97-AF65-F5344CB8AC3E}">
        <p14:creationId xmlns:p14="http://schemas.microsoft.com/office/powerpoint/2010/main" val="162806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as an Interdependent Study</a:t>
            </a:r>
          </a:p>
        </p:txBody>
      </p:sp>
      <p:sp>
        <p:nvSpPr>
          <p:cNvPr id="3" name="Content Placeholder 2"/>
          <p:cNvSpPr>
            <a:spLocks noGrp="1"/>
          </p:cNvSpPr>
          <p:nvPr>
            <p:ph idx="1"/>
          </p:nvPr>
        </p:nvSpPr>
        <p:spPr>
          <a:xfrm>
            <a:off x="609600" y="1257302"/>
            <a:ext cx="10972800" cy="5370001"/>
          </a:xfrm>
        </p:spPr>
        <p:txBody>
          <a:bodyPr>
            <a:normAutofit/>
          </a:bodyPr>
          <a:lstStyle/>
          <a:p>
            <a:r>
              <a:rPr lang="en-US" b="1" dirty="0"/>
              <a:t>Historical Theology</a:t>
            </a:r>
            <a:r>
              <a:rPr lang="en-US" dirty="0"/>
              <a:t>: This type of theology looks at the historical development of doctrine</a:t>
            </a:r>
          </a:p>
          <a:p>
            <a:r>
              <a:rPr lang="en-US" dirty="0"/>
              <a:t>Four key eras of church history:</a:t>
            </a:r>
          </a:p>
          <a:p>
            <a:pPr lvl="2"/>
            <a:r>
              <a:rPr lang="en-US" dirty="0"/>
              <a:t>Patristic (100-500)</a:t>
            </a:r>
          </a:p>
          <a:p>
            <a:pPr lvl="2"/>
            <a:r>
              <a:rPr lang="en-US" dirty="0"/>
              <a:t>Medieval (500-1500)</a:t>
            </a:r>
          </a:p>
          <a:p>
            <a:pPr lvl="2"/>
            <a:r>
              <a:rPr lang="en-US" dirty="0"/>
              <a:t>Reformation (1500-1750)</a:t>
            </a:r>
          </a:p>
          <a:p>
            <a:pPr lvl="2"/>
            <a:r>
              <a:rPr lang="en-US" dirty="0"/>
              <a:t>Modern (1750-present)</a:t>
            </a:r>
          </a:p>
        </p:txBody>
      </p:sp>
    </p:spTree>
    <p:extLst>
      <p:ext uri="{BB962C8B-B14F-4D97-AF65-F5344CB8AC3E}">
        <p14:creationId xmlns:p14="http://schemas.microsoft.com/office/powerpoint/2010/main" val="38634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7DD8D31E2C984CBDE8CA664DF1E407" ma:contentTypeVersion="22" ma:contentTypeDescription="Create a new document." ma:contentTypeScope="" ma:versionID="9665b4fe1c0e4ab32343238e603635ff">
  <xsd:schema xmlns:xsd="http://www.w3.org/2001/XMLSchema" xmlns:xs="http://www.w3.org/2001/XMLSchema" xmlns:p="http://schemas.microsoft.com/office/2006/metadata/properties" xmlns:ns2="7de67a65-d8f6-4ef8-9017-be66bbbf68aa" xmlns:ns3="aa73cf1b-4fed-482e-a353-d566054fc61f" targetNamespace="http://schemas.microsoft.com/office/2006/metadata/properties" ma:root="true" ma:fieldsID="05e60d39458d3f68d4ffac55359ca439" ns2:_="" ns3:_="">
    <xsd:import namespace="7de67a65-d8f6-4ef8-9017-be66bbbf68aa"/>
    <xsd:import namespace="aa73cf1b-4fed-482e-a353-d566054fc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Link"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67a65-d8f6-4ef8-9017-be66bbbf68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20281b9-951b-4067-879e-31dc9b46f8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Link" ma:index="26"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3cf1b-4fed-482e-a353-d566054fc61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ef1b42-8fd2-4dc1-a7d7-95e1efd09cef}" ma:internalName="TaxCatchAll" ma:showField="CatchAllData" ma:web="aa73cf1b-4fed-482e-a353-d566054fc6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e67a65-d8f6-4ef8-9017-be66bbbf68aa">
      <Terms xmlns="http://schemas.microsoft.com/office/infopath/2007/PartnerControls"/>
    </lcf76f155ced4ddcb4097134ff3c332f>
    <TaxCatchAll xmlns="aa73cf1b-4fed-482e-a353-d566054fc61f" xsi:nil="true"/>
    <Link xmlns="7de67a65-d8f6-4ef8-9017-be66bbbf68aa">
      <Url xsi:nil="true"/>
      <Description xsi:nil="true"/>
    </Link>
  </documentManagement>
</p:properties>
</file>

<file path=customXml/itemProps1.xml><?xml version="1.0" encoding="utf-8"?>
<ds:datastoreItem xmlns:ds="http://schemas.openxmlformats.org/officeDocument/2006/customXml" ds:itemID="{94121B41-2C7D-4C97-892C-63A163728F65}"/>
</file>

<file path=customXml/itemProps2.xml><?xml version="1.0" encoding="utf-8"?>
<ds:datastoreItem xmlns:ds="http://schemas.openxmlformats.org/officeDocument/2006/customXml" ds:itemID="{C26327CA-8170-44FA-BE55-413C6B409723}"/>
</file>

<file path=customXml/itemProps3.xml><?xml version="1.0" encoding="utf-8"?>
<ds:datastoreItem xmlns:ds="http://schemas.openxmlformats.org/officeDocument/2006/customXml" ds:itemID="{130E3D4C-189E-45B4-B0C7-D9B198A3968C}"/>
</file>

<file path=docProps/app.xml><?xml version="1.0" encoding="utf-8"?>
<Properties xmlns="http://schemas.openxmlformats.org/officeDocument/2006/extended-properties" xmlns:vt="http://schemas.openxmlformats.org/officeDocument/2006/docPropsVTypes">
  <TotalTime>560</TotalTime>
  <Words>1159</Words>
  <Application>Microsoft Office PowerPoint</Application>
  <PresentationFormat>Widescreen</PresentationFormat>
  <Paragraphs>104</Paragraphs>
  <Slides>17</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1_Office Theme</vt:lpstr>
      <vt:lpstr>Theology and Worldview</vt:lpstr>
      <vt:lpstr>Definition of Theology</vt:lpstr>
      <vt:lpstr>Definition of Theology</vt:lpstr>
      <vt:lpstr>Theology as an Interdependent Study</vt:lpstr>
      <vt:lpstr>Theology as an Interdependent Study</vt:lpstr>
      <vt:lpstr>Theology as an Interdependent Study</vt:lpstr>
      <vt:lpstr>Theology as an Interdependent Study</vt:lpstr>
      <vt:lpstr>Theology as an Interdependent Study</vt:lpstr>
      <vt:lpstr>Theology as an Interdependent Study</vt:lpstr>
      <vt:lpstr>Theology as an Interdependent Study</vt:lpstr>
      <vt:lpstr>Theology as an Interdependent Study</vt:lpstr>
      <vt:lpstr>Importance of Theology</vt:lpstr>
      <vt:lpstr>Definition of a Worldview</vt:lpstr>
      <vt:lpstr>Definition of a Worldview</vt:lpstr>
      <vt:lpstr>Worldview</vt:lpstr>
      <vt:lpstr>The Biblical Worldview</vt:lpstr>
      <vt:lpstr>Relationship between Theology and Worldview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Theology and Worldview</dc:title>
  <dc:creator>Jeremy M Kimble</dc:creator>
  <cp:lastModifiedBy>Denise Tye</cp:lastModifiedBy>
  <cp:revision>44</cp:revision>
  <dcterms:created xsi:type="dcterms:W3CDTF">2019-08-27T15:33:12Z</dcterms:created>
  <dcterms:modified xsi:type="dcterms:W3CDTF">2019-09-18T16:22:28Z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0x010100C07DD8D31E2C984CBDE8CA664DF1E407</vt:lpwstr>
  </property>
</Properties>
</file>