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rawing2.xml" ContentType="application/vnd.ms-office.drawingml.diagramDrawing+xml"/>
  <Override PartName="/ppt/diagrams/colors2.xml" ContentType="application/vnd.openxmlformats-officedocument.drawingml.diagramCol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diagrams/layout1.xml" ContentType="application/vnd.openxmlformats-officedocument.drawingml.diagramLayout+xml"/>
  <Override PartName="/ppt/handoutMasters/handoutMaster1.xml" ContentType="application/vnd.openxmlformats-officedocument.presentationml.handoutMaster+xml"/>
  <Override PartName="/ppt/diagrams/colors1.xml" ContentType="application/vnd.openxmlformats-officedocument.drawingml.diagramColors+xml"/>
  <Override PartName="/ppt/diagrams/quickStyle2.xml" ContentType="application/vnd.openxmlformats-officedocument.drawingml.diagramStyle+xml"/>
  <Override PartName="/ppt/diagrams/quickStyle1.xml" ContentType="application/vnd.openxmlformats-officedocument.drawingml.diagramStyle+xml"/>
  <Override PartName="/ppt/diagrams/layout2.xml" ContentType="application/vnd.openxmlformats-officedocument.drawingml.diagramLayout+xml"/>
  <Override PartName="/ppt/notesMasters/notesMaster1.xml" ContentType="application/vnd.openxmlformats-officedocument.presentationml.notesMaster+xml"/>
  <Override PartName="/ppt/diagrams/drawing1.xml" ContentType="application/vnd.ms-office.drawingml.diagramDrawing+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2" r:id="rId2"/>
  </p:sldMasterIdLst>
  <p:notesMasterIdLst>
    <p:notesMasterId r:id="rId14"/>
  </p:notesMasterIdLst>
  <p:handoutMasterIdLst>
    <p:handoutMasterId r:id="rId15"/>
  </p:handoutMasterIdLst>
  <p:sldIdLst>
    <p:sldId id="266" r:id="rId3"/>
    <p:sldId id="297" r:id="rId4"/>
    <p:sldId id="276" r:id="rId5"/>
    <p:sldId id="293" r:id="rId6"/>
    <p:sldId id="298" r:id="rId7"/>
    <p:sldId id="299" r:id="rId8"/>
    <p:sldId id="294" r:id="rId9"/>
    <p:sldId id="300" r:id="rId10"/>
    <p:sldId id="301" r:id="rId11"/>
    <p:sldId id="295" r:id="rId12"/>
    <p:sldId id="268" r:id="rId1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9" pos="3839" userDrawn="1">
          <p15:clr>
            <a:srgbClr val="A4A3A4"/>
          </p15:clr>
        </p15:guide>
        <p15:guide id="10"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115" d="100"/>
          <a:sy n="115" d="100"/>
        </p:scale>
        <p:origin x="396" y="324"/>
      </p:cViewPr>
      <p:guideLst>
        <p:guide pos="3839"/>
        <p:guide orient="horz" pos="2160"/>
      </p:guideLst>
    </p:cSldViewPr>
  </p:slideViewPr>
  <p:notesTextViewPr>
    <p:cViewPr>
      <p:scale>
        <a:sx n="1" d="1"/>
        <a:sy n="1" d="1"/>
      </p:scale>
      <p:origin x="0" y="0"/>
    </p:cViewPr>
  </p:notesTextViewPr>
  <p:notesViewPr>
    <p:cSldViewPr>
      <p:cViewPr varScale="1">
        <p:scale>
          <a:sx n="63" d="100"/>
          <a:sy n="63" d="100"/>
        </p:scale>
        <p:origin x="1986"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B91DE-41AC-4A6A-B646-D5B54D853F0B}" type="doc">
      <dgm:prSet loTypeId="urn:microsoft.com/office/officeart/2005/8/layout/pyramid3" loCatId="pyramid" qsTypeId="urn:microsoft.com/office/officeart/2005/8/quickstyle/3d2" qsCatId="3D" csTypeId="urn:microsoft.com/office/officeart/2005/8/colors/accent1_2" csCatId="accent1" phldr="1"/>
      <dgm:spPr/>
    </dgm:pt>
    <dgm:pt modelId="{0740D54F-1A80-4EEE-9810-2AF0CD578503}">
      <dgm:prSet phldrT="[Text]" custT="1"/>
      <dgm:spPr/>
      <dgm:t>
        <a:bodyPr/>
        <a:lstStyle/>
        <a:p>
          <a:r>
            <a:rPr lang="en-US" sz="1800" dirty="0" smtClean="0"/>
            <a:t>All Academic Disciplines</a:t>
          </a:r>
          <a:endParaRPr lang="en-US" sz="1800" dirty="0"/>
        </a:p>
      </dgm:t>
    </dgm:pt>
    <dgm:pt modelId="{FCFB04E1-963F-49CD-8002-DDD8E4D786E7}" type="parTrans" cxnId="{81F8AA87-1070-4012-8CA8-F027AD20B7F0}">
      <dgm:prSet/>
      <dgm:spPr/>
      <dgm:t>
        <a:bodyPr/>
        <a:lstStyle/>
        <a:p>
          <a:endParaRPr lang="en-US"/>
        </a:p>
      </dgm:t>
    </dgm:pt>
    <dgm:pt modelId="{A89DA6D0-0C32-4169-9216-7032EFB8697F}" type="sibTrans" cxnId="{81F8AA87-1070-4012-8CA8-F027AD20B7F0}">
      <dgm:prSet/>
      <dgm:spPr/>
      <dgm:t>
        <a:bodyPr/>
        <a:lstStyle/>
        <a:p>
          <a:endParaRPr lang="en-US"/>
        </a:p>
      </dgm:t>
    </dgm:pt>
    <dgm:pt modelId="{02D09AD9-2A5A-45B9-9C15-5B4193008285}">
      <dgm:prSet phldrT="[Text]" custT="1"/>
      <dgm:spPr/>
      <dgm:t>
        <a:bodyPr/>
        <a:lstStyle/>
        <a:p>
          <a:r>
            <a:rPr lang="en-US" sz="2000" dirty="0" smtClean="0"/>
            <a:t>Theology</a:t>
          </a:r>
          <a:endParaRPr lang="en-US" sz="2000" dirty="0"/>
        </a:p>
      </dgm:t>
    </dgm:pt>
    <dgm:pt modelId="{E896E758-DA88-420E-80AF-DF3C8C78F265}" type="parTrans" cxnId="{741A1D02-70A7-4039-9311-1004901CBFBD}">
      <dgm:prSet/>
      <dgm:spPr/>
      <dgm:t>
        <a:bodyPr/>
        <a:lstStyle/>
        <a:p>
          <a:endParaRPr lang="en-US"/>
        </a:p>
      </dgm:t>
    </dgm:pt>
    <dgm:pt modelId="{21400F15-6CC4-4678-A71C-0E6B70996496}" type="sibTrans" cxnId="{741A1D02-70A7-4039-9311-1004901CBFBD}">
      <dgm:prSet/>
      <dgm:spPr/>
      <dgm:t>
        <a:bodyPr/>
        <a:lstStyle/>
        <a:p>
          <a:endParaRPr lang="en-US"/>
        </a:p>
      </dgm:t>
    </dgm:pt>
    <dgm:pt modelId="{E96F97C1-FBC5-4DF6-82F9-CFB80E9A3AE1}">
      <dgm:prSet phldrT="[Text]" custT="1"/>
      <dgm:spPr/>
      <dgm:t>
        <a:bodyPr tIns="0"/>
        <a:lstStyle/>
        <a:p>
          <a:r>
            <a:rPr lang="en-US" sz="1800" dirty="0" smtClean="0"/>
            <a:t>Bible</a:t>
          </a:r>
          <a:endParaRPr lang="en-US" sz="1800" dirty="0"/>
        </a:p>
      </dgm:t>
    </dgm:pt>
    <dgm:pt modelId="{55635402-A47D-42B5-BB7C-BF3DAA33F60E}" type="parTrans" cxnId="{3F69B376-35B1-4E62-BFFF-C2784D0FE3EA}">
      <dgm:prSet/>
      <dgm:spPr/>
      <dgm:t>
        <a:bodyPr/>
        <a:lstStyle/>
        <a:p>
          <a:endParaRPr lang="en-US"/>
        </a:p>
      </dgm:t>
    </dgm:pt>
    <dgm:pt modelId="{BB12639F-5A75-40A3-A7BE-0EFCA26000B2}" type="sibTrans" cxnId="{3F69B376-35B1-4E62-BFFF-C2784D0FE3EA}">
      <dgm:prSet/>
      <dgm:spPr/>
      <dgm:t>
        <a:bodyPr/>
        <a:lstStyle/>
        <a:p>
          <a:endParaRPr lang="en-US"/>
        </a:p>
      </dgm:t>
    </dgm:pt>
    <dgm:pt modelId="{CBA9532A-5A23-499E-AAC5-10FD1A0F51E6}" type="pres">
      <dgm:prSet presAssocID="{243B91DE-41AC-4A6A-B646-D5B54D853F0B}" presName="Name0" presStyleCnt="0">
        <dgm:presLayoutVars>
          <dgm:dir/>
          <dgm:animLvl val="lvl"/>
          <dgm:resizeHandles val="exact"/>
        </dgm:presLayoutVars>
      </dgm:prSet>
      <dgm:spPr/>
    </dgm:pt>
    <dgm:pt modelId="{B15CC3C5-50E1-436B-94A6-CDEE1B96DCC0}" type="pres">
      <dgm:prSet presAssocID="{0740D54F-1A80-4EEE-9810-2AF0CD578503}" presName="Name8" presStyleCnt="0"/>
      <dgm:spPr/>
    </dgm:pt>
    <dgm:pt modelId="{3BFEA8FD-B097-4BB0-8B11-9C70F08B3E2A}" type="pres">
      <dgm:prSet presAssocID="{0740D54F-1A80-4EEE-9810-2AF0CD578503}" presName="level" presStyleLbl="node1" presStyleIdx="0" presStyleCnt="3">
        <dgm:presLayoutVars>
          <dgm:chMax val="1"/>
          <dgm:bulletEnabled val="1"/>
        </dgm:presLayoutVars>
      </dgm:prSet>
      <dgm:spPr/>
      <dgm:t>
        <a:bodyPr/>
        <a:lstStyle/>
        <a:p>
          <a:endParaRPr lang="en-US"/>
        </a:p>
      </dgm:t>
    </dgm:pt>
    <dgm:pt modelId="{390679E5-6300-46D5-80BC-6E938BC81843}" type="pres">
      <dgm:prSet presAssocID="{0740D54F-1A80-4EEE-9810-2AF0CD578503}" presName="levelTx" presStyleLbl="revTx" presStyleIdx="0" presStyleCnt="0">
        <dgm:presLayoutVars>
          <dgm:chMax val="1"/>
          <dgm:bulletEnabled val="1"/>
        </dgm:presLayoutVars>
      </dgm:prSet>
      <dgm:spPr/>
      <dgm:t>
        <a:bodyPr/>
        <a:lstStyle/>
        <a:p>
          <a:endParaRPr lang="en-US"/>
        </a:p>
      </dgm:t>
    </dgm:pt>
    <dgm:pt modelId="{52AE693C-3629-43B7-ABFD-1BEE97AFAA03}" type="pres">
      <dgm:prSet presAssocID="{02D09AD9-2A5A-45B9-9C15-5B4193008285}" presName="Name8" presStyleCnt="0"/>
      <dgm:spPr/>
    </dgm:pt>
    <dgm:pt modelId="{11151367-00F3-459E-8441-50612F94386E}" type="pres">
      <dgm:prSet presAssocID="{02D09AD9-2A5A-45B9-9C15-5B4193008285}" presName="level" presStyleLbl="node1" presStyleIdx="1" presStyleCnt="3">
        <dgm:presLayoutVars>
          <dgm:chMax val="1"/>
          <dgm:bulletEnabled val="1"/>
        </dgm:presLayoutVars>
      </dgm:prSet>
      <dgm:spPr/>
      <dgm:t>
        <a:bodyPr/>
        <a:lstStyle/>
        <a:p>
          <a:endParaRPr lang="en-US"/>
        </a:p>
      </dgm:t>
    </dgm:pt>
    <dgm:pt modelId="{C9AC89B9-CBD3-4940-900D-456DA86C4E1C}" type="pres">
      <dgm:prSet presAssocID="{02D09AD9-2A5A-45B9-9C15-5B4193008285}" presName="levelTx" presStyleLbl="revTx" presStyleIdx="0" presStyleCnt="0">
        <dgm:presLayoutVars>
          <dgm:chMax val="1"/>
          <dgm:bulletEnabled val="1"/>
        </dgm:presLayoutVars>
      </dgm:prSet>
      <dgm:spPr/>
      <dgm:t>
        <a:bodyPr/>
        <a:lstStyle/>
        <a:p>
          <a:endParaRPr lang="en-US"/>
        </a:p>
      </dgm:t>
    </dgm:pt>
    <dgm:pt modelId="{71024402-854A-4B7D-B221-D3E7E0948382}" type="pres">
      <dgm:prSet presAssocID="{E96F97C1-FBC5-4DF6-82F9-CFB80E9A3AE1}" presName="Name8" presStyleCnt="0"/>
      <dgm:spPr/>
    </dgm:pt>
    <dgm:pt modelId="{51105B20-0C60-4C75-8138-C248C85757A2}" type="pres">
      <dgm:prSet presAssocID="{E96F97C1-FBC5-4DF6-82F9-CFB80E9A3AE1}" presName="level" presStyleLbl="node1" presStyleIdx="2" presStyleCnt="3">
        <dgm:presLayoutVars>
          <dgm:chMax val="1"/>
          <dgm:bulletEnabled val="1"/>
        </dgm:presLayoutVars>
      </dgm:prSet>
      <dgm:spPr/>
      <dgm:t>
        <a:bodyPr/>
        <a:lstStyle/>
        <a:p>
          <a:endParaRPr lang="en-US"/>
        </a:p>
      </dgm:t>
    </dgm:pt>
    <dgm:pt modelId="{8132307A-EE34-4856-9048-32E0D3D2280B}" type="pres">
      <dgm:prSet presAssocID="{E96F97C1-FBC5-4DF6-82F9-CFB80E9A3AE1}" presName="levelTx" presStyleLbl="revTx" presStyleIdx="0" presStyleCnt="0">
        <dgm:presLayoutVars>
          <dgm:chMax val="1"/>
          <dgm:bulletEnabled val="1"/>
        </dgm:presLayoutVars>
      </dgm:prSet>
      <dgm:spPr/>
      <dgm:t>
        <a:bodyPr/>
        <a:lstStyle/>
        <a:p>
          <a:endParaRPr lang="en-US"/>
        </a:p>
      </dgm:t>
    </dgm:pt>
  </dgm:ptLst>
  <dgm:cxnLst>
    <dgm:cxn modelId="{3AE7BDB3-0980-4123-9064-9DEF33AD0141}" type="presOf" srcId="{E96F97C1-FBC5-4DF6-82F9-CFB80E9A3AE1}" destId="{51105B20-0C60-4C75-8138-C248C85757A2}" srcOrd="0" destOrd="0" presId="urn:microsoft.com/office/officeart/2005/8/layout/pyramid3"/>
    <dgm:cxn modelId="{81F8AA87-1070-4012-8CA8-F027AD20B7F0}" srcId="{243B91DE-41AC-4A6A-B646-D5B54D853F0B}" destId="{0740D54F-1A80-4EEE-9810-2AF0CD578503}" srcOrd="0" destOrd="0" parTransId="{FCFB04E1-963F-49CD-8002-DDD8E4D786E7}" sibTransId="{A89DA6D0-0C32-4169-9216-7032EFB8697F}"/>
    <dgm:cxn modelId="{240D9CDA-DA08-40DA-BBF9-F900C1245A0F}" type="presOf" srcId="{0740D54F-1A80-4EEE-9810-2AF0CD578503}" destId="{390679E5-6300-46D5-80BC-6E938BC81843}" srcOrd="1" destOrd="0" presId="urn:microsoft.com/office/officeart/2005/8/layout/pyramid3"/>
    <dgm:cxn modelId="{3F69B376-35B1-4E62-BFFF-C2784D0FE3EA}" srcId="{243B91DE-41AC-4A6A-B646-D5B54D853F0B}" destId="{E96F97C1-FBC5-4DF6-82F9-CFB80E9A3AE1}" srcOrd="2" destOrd="0" parTransId="{55635402-A47D-42B5-BB7C-BF3DAA33F60E}" sibTransId="{BB12639F-5A75-40A3-A7BE-0EFCA26000B2}"/>
    <dgm:cxn modelId="{741A1D02-70A7-4039-9311-1004901CBFBD}" srcId="{243B91DE-41AC-4A6A-B646-D5B54D853F0B}" destId="{02D09AD9-2A5A-45B9-9C15-5B4193008285}" srcOrd="1" destOrd="0" parTransId="{E896E758-DA88-420E-80AF-DF3C8C78F265}" sibTransId="{21400F15-6CC4-4678-A71C-0E6B70996496}"/>
    <dgm:cxn modelId="{FE009371-9A99-4A0C-B35B-CA8BC69466DE}" type="presOf" srcId="{02D09AD9-2A5A-45B9-9C15-5B4193008285}" destId="{11151367-00F3-459E-8441-50612F94386E}" srcOrd="0" destOrd="0" presId="urn:microsoft.com/office/officeart/2005/8/layout/pyramid3"/>
    <dgm:cxn modelId="{18CB1200-ED8E-4F56-87C2-4D7DE0D64E1B}" type="presOf" srcId="{0740D54F-1A80-4EEE-9810-2AF0CD578503}" destId="{3BFEA8FD-B097-4BB0-8B11-9C70F08B3E2A}" srcOrd="0" destOrd="0" presId="urn:microsoft.com/office/officeart/2005/8/layout/pyramid3"/>
    <dgm:cxn modelId="{70BCB719-6F80-4DA6-965C-165F77CD6096}" type="presOf" srcId="{02D09AD9-2A5A-45B9-9C15-5B4193008285}" destId="{C9AC89B9-CBD3-4940-900D-456DA86C4E1C}" srcOrd="1" destOrd="0" presId="urn:microsoft.com/office/officeart/2005/8/layout/pyramid3"/>
    <dgm:cxn modelId="{4A7688FC-B308-4BA4-8F91-ABA184F216A8}" type="presOf" srcId="{E96F97C1-FBC5-4DF6-82F9-CFB80E9A3AE1}" destId="{8132307A-EE34-4856-9048-32E0D3D2280B}" srcOrd="1" destOrd="0" presId="urn:microsoft.com/office/officeart/2005/8/layout/pyramid3"/>
    <dgm:cxn modelId="{156EF0F0-9BEA-44AC-8126-AC8D80921BC3}" type="presOf" srcId="{243B91DE-41AC-4A6A-B646-D5B54D853F0B}" destId="{CBA9532A-5A23-499E-AAC5-10FD1A0F51E6}" srcOrd="0" destOrd="0" presId="urn:microsoft.com/office/officeart/2005/8/layout/pyramid3"/>
    <dgm:cxn modelId="{BDFE5F0C-1AEC-49E2-B7AA-A764F887D5FB}" type="presParOf" srcId="{CBA9532A-5A23-499E-AAC5-10FD1A0F51E6}" destId="{B15CC3C5-50E1-436B-94A6-CDEE1B96DCC0}" srcOrd="0" destOrd="0" presId="urn:microsoft.com/office/officeart/2005/8/layout/pyramid3"/>
    <dgm:cxn modelId="{20D87D58-349B-4F19-BE21-EE7EE7F22DEE}" type="presParOf" srcId="{B15CC3C5-50E1-436B-94A6-CDEE1B96DCC0}" destId="{3BFEA8FD-B097-4BB0-8B11-9C70F08B3E2A}" srcOrd="0" destOrd="0" presId="urn:microsoft.com/office/officeart/2005/8/layout/pyramid3"/>
    <dgm:cxn modelId="{45B36754-5461-422B-9250-96CE1BAC5FEE}" type="presParOf" srcId="{B15CC3C5-50E1-436B-94A6-CDEE1B96DCC0}" destId="{390679E5-6300-46D5-80BC-6E938BC81843}" srcOrd="1" destOrd="0" presId="urn:microsoft.com/office/officeart/2005/8/layout/pyramid3"/>
    <dgm:cxn modelId="{77AA6C48-3E42-4777-84C7-9E558D07EAA2}" type="presParOf" srcId="{CBA9532A-5A23-499E-AAC5-10FD1A0F51E6}" destId="{52AE693C-3629-43B7-ABFD-1BEE97AFAA03}" srcOrd="1" destOrd="0" presId="urn:microsoft.com/office/officeart/2005/8/layout/pyramid3"/>
    <dgm:cxn modelId="{60B655C7-508F-4296-97AC-C0F5FDDE67FD}" type="presParOf" srcId="{52AE693C-3629-43B7-ABFD-1BEE97AFAA03}" destId="{11151367-00F3-459E-8441-50612F94386E}" srcOrd="0" destOrd="0" presId="urn:microsoft.com/office/officeart/2005/8/layout/pyramid3"/>
    <dgm:cxn modelId="{3BBA66A1-0C2D-4AAB-9BE8-5C189D7B88DB}" type="presParOf" srcId="{52AE693C-3629-43B7-ABFD-1BEE97AFAA03}" destId="{C9AC89B9-CBD3-4940-900D-456DA86C4E1C}" srcOrd="1" destOrd="0" presId="urn:microsoft.com/office/officeart/2005/8/layout/pyramid3"/>
    <dgm:cxn modelId="{083AC3C4-B6DF-4912-B923-EC1580F1764D}" type="presParOf" srcId="{CBA9532A-5A23-499E-AAC5-10FD1A0F51E6}" destId="{71024402-854A-4B7D-B221-D3E7E0948382}" srcOrd="2" destOrd="0" presId="urn:microsoft.com/office/officeart/2005/8/layout/pyramid3"/>
    <dgm:cxn modelId="{874EA6F6-45C4-4EEA-B907-791C650D2304}" type="presParOf" srcId="{71024402-854A-4B7D-B221-D3E7E0948382}" destId="{51105B20-0C60-4C75-8138-C248C85757A2}" srcOrd="0" destOrd="0" presId="urn:microsoft.com/office/officeart/2005/8/layout/pyramid3"/>
    <dgm:cxn modelId="{9694FE3E-AC3F-4AFD-AF6C-EAB3ACA5AC7F}" type="presParOf" srcId="{71024402-854A-4B7D-B221-D3E7E0948382}" destId="{8132307A-EE34-4856-9048-32E0D3D2280B}"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3B91DE-41AC-4A6A-B646-D5B54D853F0B}" type="doc">
      <dgm:prSet loTypeId="urn:microsoft.com/office/officeart/2005/8/layout/pyramid3" loCatId="pyramid" qsTypeId="urn:microsoft.com/office/officeart/2005/8/quickstyle/3d2" qsCatId="3D" csTypeId="urn:microsoft.com/office/officeart/2005/8/colors/accent1_2" csCatId="accent1" phldr="1"/>
      <dgm:spPr/>
    </dgm:pt>
    <dgm:pt modelId="{0740D54F-1A80-4EEE-9810-2AF0CD578503}">
      <dgm:prSet phldrT="[Text]" custT="1"/>
      <dgm:spPr/>
      <dgm:t>
        <a:bodyPr/>
        <a:lstStyle/>
        <a:p>
          <a:r>
            <a:rPr lang="en-US" sz="1800" dirty="0" smtClean="0"/>
            <a:t>All Academic Disciplines</a:t>
          </a:r>
          <a:endParaRPr lang="en-US" sz="1800" dirty="0"/>
        </a:p>
      </dgm:t>
    </dgm:pt>
    <dgm:pt modelId="{FCFB04E1-963F-49CD-8002-DDD8E4D786E7}" type="parTrans" cxnId="{81F8AA87-1070-4012-8CA8-F027AD20B7F0}">
      <dgm:prSet/>
      <dgm:spPr/>
      <dgm:t>
        <a:bodyPr/>
        <a:lstStyle/>
        <a:p>
          <a:endParaRPr lang="en-US"/>
        </a:p>
      </dgm:t>
    </dgm:pt>
    <dgm:pt modelId="{A89DA6D0-0C32-4169-9216-7032EFB8697F}" type="sibTrans" cxnId="{81F8AA87-1070-4012-8CA8-F027AD20B7F0}">
      <dgm:prSet/>
      <dgm:spPr/>
      <dgm:t>
        <a:bodyPr/>
        <a:lstStyle/>
        <a:p>
          <a:endParaRPr lang="en-US"/>
        </a:p>
      </dgm:t>
    </dgm:pt>
    <dgm:pt modelId="{02D09AD9-2A5A-45B9-9C15-5B4193008285}">
      <dgm:prSet phldrT="[Text]" custT="1"/>
      <dgm:spPr/>
      <dgm:t>
        <a:bodyPr/>
        <a:lstStyle/>
        <a:p>
          <a:r>
            <a:rPr lang="en-US" sz="2000" dirty="0" smtClean="0"/>
            <a:t>Theology</a:t>
          </a:r>
          <a:endParaRPr lang="en-US" sz="2000" dirty="0"/>
        </a:p>
      </dgm:t>
    </dgm:pt>
    <dgm:pt modelId="{E896E758-DA88-420E-80AF-DF3C8C78F265}" type="parTrans" cxnId="{741A1D02-70A7-4039-9311-1004901CBFBD}">
      <dgm:prSet/>
      <dgm:spPr/>
      <dgm:t>
        <a:bodyPr/>
        <a:lstStyle/>
        <a:p>
          <a:endParaRPr lang="en-US"/>
        </a:p>
      </dgm:t>
    </dgm:pt>
    <dgm:pt modelId="{21400F15-6CC4-4678-A71C-0E6B70996496}" type="sibTrans" cxnId="{741A1D02-70A7-4039-9311-1004901CBFBD}">
      <dgm:prSet/>
      <dgm:spPr/>
      <dgm:t>
        <a:bodyPr/>
        <a:lstStyle/>
        <a:p>
          <a:endParaRPr lang="en-US"/>
        </a:p>
      </dgm:t>
    </dgm:pt>
    <dgm:pt modelId="{E96F97C1-FBC5-4DF6-82F9-CFB80E9A3AE1}">
      <dgm:prSet phldrT="[Text]" custT="1"/>
      <dgm:spPr/>
      <dgm:t>
        <a:bodyPr tIns="0"/>
        <a:lstStyle/>
        <a:p>
          <a:r>
            <a:rPr lang="en-US" sz="1800" dirty="0" smtClean="0"/>
            <a:t>Bible</a:t>
          </a:r>
          <a:endParaRPr lang="en-US" sz="1800" dirty="0"/>
        </a:p>
      </dgm:t>
    </dgm:pt>
    <dgm:pt modelId="{55635402-A47D-42B5-BB7C-BF3DAA33F60E}" type="parTrans" cxnId="{3F69B376-35B1-4E62-BFFF-C2784D0FE3EA}">
      <dgm:prSet/>
      <dgm:spPr/>
      <dgm:t>
        <a:bodyPr/>
        <a:lstStyle/>
        <a:p>
          <a:endParaRPr lang="en-US"/>
        </a:p>
      </dgm:t>
    </dgm:pt>
    <dgm:pt modelId="{BB12639F-5A75-40A3-A7BE-0EFCA26000B2}" type="sibTrans" cxnId="{3F69B376-35B1-4E62-BFFF-C2784D0FE3EA}">
      <dgm:prSet/>
      <dgm:spPr/>
      <dgm:t>
        <a:bodyPr/>
        <a:lstStyle/>
        <a:p>
          <a:endParaRPr lang="en-US"/>
        </a:p>
      </dgm:t>
    </dgm:pt>
    <dgm:pt modelId="{CBA9532A-5A23-499E-AAC5-10FD1A0F51E6}" type="pres">
      <dgm:prSet presAssocID="{243B91DE-41AC-4A6A-B646-D5B54D853F0B}" presName="Name0" presStyleCnt="0">
        <dgm:presLayoutVars>
          <dgm:dir/>
          <dgm:animLvl val="lvl"/>
          <dgm:resizeHandles val="exact"/>
        </dgm:presLayoutVars>
      </dgm:prSet>
      <dgm:spPr/>
    </dgm:pt>
    <dgm:pt modelId="{B15CC3C5-50E1-436B-94A6-CDEE1B96DCC0}" type="pres">
      <dgm:prSet presAssocID="{0740D54F-1A80-4EEE-9810-2AF0CD578503}" presName="Name8" presStyleCnt="0"/>
      <dgm:spPr/>
    </dgm:pt>
    <dgm:pt modelId="{3BFEA8FD-B097-4BB0-8B11-9C70F08B3E2A}" type="pres">
      <dgm:prSet presAssocID="{0740D54F-1A80-4EEE-9810-2AF0CD578503}" presName="level" presStyleLbl="node1" presStyleIdx="0" presStyleCnt="3">
        <dgm:presLayoutVars>
          <dgm:chMax val="1"/>
          <dgm:bulletEnabled val="1"/>
        </dgm:presLayoutVars>
      </dgm:prSet>
      <dgm:spPr/>
      <dgm:t>
        <a:bodyPr/>
        <a:lstStyle/>
        <a:p>
          <a:endParaRPr lang="en-US"/>
        </a:p>
      </dgm:t>
    </dgm:pt>
    <dgm:pt modelId="{390679E5-6300-46D5-80BC-6E938BC81843}" type="pres">
      <dgm:prSet presAssocID="{0740D54F-1A80-4EEE-9810-2AF0CD578503}" presName="levelTx" presStyleLbl="revTx" presStyleIdx="0" presStyleCnt="0">
        <dgm:presLayoutVars>
          <dgm:chMax val="1"/>
          <dgm:bulletEnabled val="1"/>
        </dgm:presLayoutVars>
      </dgm:prSet>
      <dgm:spPr/>
      <dgm:t>
        <a:bodyPr/>
        <a:lstStyle/>
        <a:p>
          <a:endParaRPr lang="en-US"/>
        </a:p>
      </dgm:t>
    </dgm:pt>
    <dgm:pt modelId="{52AE693C-3629-43B7-ABFD-1BEE97AFAA03}" type="pres">
      <dgm:prSet presAssocID="{02D09AD9-2A5A-45B9-9C15-5B4193008285}" presName="Name8" presStyleCnt="0"/>
      <dgm:spPr/>
    </dgm:pt>
    <dgm:pt modelId="{11151367-00F3-459E-8441-50612F94386E}" type="pres">
      <dgm:prSet presAssocID="{02D09AD9-2A5A-45B9-9C15-5B4193008285}" presName="level" presStyleLbl="node1" presStyleIdx="1" presStyleCnt="3">
        <dgm:presLayoutVars>
          <dgm:chMax val="1"/>
          <dgm:bulletEnabled val="1"/>
        </dgm:presLayoutVars>
      </dgm:prSet>
      <dgm:spPr/>
      <dgm:t>
        <a:bodyPr/>
        <a:lstStyle/>
        <a:p>
          <a:endParaRPr lang="en-US"/>
        </a:p>
      </dgm:t>
    </dgm:pt>
    <dgm:pt modelId="{C9AC89B9-CBD3-4940-900D-456DA86C4E1C}" type="pres">
      <dgm:prSet presAssocID="{02D09AD9-2A5A-45B9-9C15-5B4193008285}" presName="levelTx" presStyleLbl="revTx" presStyleIdx="0" presStyleCnt="0">
        <dgm:presLayoutVars>
          <dgm:chMax val="1"/>
          <dgm:bulletEnabled val="1"/>
        </dgm:presLayoutVars>
      </dgm:prSet>
      <dgm:spPr/>
      <dgm:t>
        <a:bodyPr/>
        <a:lstStyle/>
        <a:p>
          <a:endParaRPr lang="en-US"/>
        </a:p>
      </dgm:t>
    </dgm:pt>
    <dgm:pt modelId="{71024402-854A-4B7D-B221-D3E7E0948382}" type="pres">
      <dgm:prSet presAssocID="{E96F97C1-FBC5-4DF6-82F9-CFB80E9A3AE1}" presName="Name8" presStyleCnt="0"/>
      <dgm:spPr/>
    </dgm:pt>
    <dgm:pt modelId="{51105B20-0C60-4C75-8138-C248C85757A2}" type="pres">
      <dgm:prSet presAssocID="{E96F97C1-FBC5-4DF6-82F9-CFB80E9A3AE1}" presName="level" presStyleLbl="node1" presStyleIdx="2" presStyleCnt="3">
        <dgm:presLayoutVars>
          <dgm:chMax val="1"/>
          <dgm:bulletEnabled val="1"/>
        </dgm:presLayoutVars>
      </dgm:prSet>
      <dgm:spPr/>
      <dgm:t>
        <a:bodyPr/>
        <a:lstStyle/>
        <a:p>
          <a:endParaRPr lang="en-US"/>
        </a:p>
      </dgm:t>
    </dgm:pt>
    <dgm:pt modelId="{8132307A-EE34-4856-9048-32E0D3D2280B}" type="pres">
      <dgm:prSet presAssocID="{E96F97C1-FBC5-4DF6-82F9-CFB80E9A3AE1}" presName="levelTx" presStyleLbl="revTx" presStyleIdx="0" presStyleCnt="0">
        <dgm:presLayoutVars>
          <dgm:chMax val="1"/>
          <dgm:bulletEnabled val="1"/>
        </dgm:presLayoutVars>
      </dgm:prSet>
      <dgm:spPr/>
      <dgm:t>
        <a:bodyPr/>
        <a:lstStyle/>
        <a:p>
          <a:endParaRPr lang="en-US"/>
        </a:p>
      </dgm:t>
    </dgm:pt>
  </dgm:ptLst>
  <dgm:cxnLst>
    <dgm:cxn modelId="{69652A08-2A03-4014-BA6E-C9E85418602E}" type="presOf" srcId="{0740D54F-1A80-4EEE-9810-2AF0CD578503}" destId="{390679E5-6300-46D5-80BC-6E938BC81843}" srcOrd="1" destOrd="0" presId="urn:microsoft.com/office/officeart/2005/8/layout/pyramid3"/>
    <dgm:cxn modelId="{6940EA99-D124-4F4D-8825-F2211AC30740}" type="presOf" srcId="{0740D54F-1A80-4EEE-9810-2AF0CD578503}" destId="{3BFEA8FD-B097-4BB0-8B11-9C70F08B3E2A}" srcOrd="0" destOrd="0" presId="urn:microsoft.com/office/officeart/2005/8/layout/pyramid3"/>
    <dgm:cxn modelId="{81F8AA87-1070-4012-8CA8-F027AD20B7F0}" srcId="{243B91DE-41AC-4A6A-B646-D5B54D853F0B}" destId="{0740D54F-1A80-4EEE-9810-2AF0CD578503}" srcOrd="0" destOrd="0" parTransId="{FCFB04E1-963F-49CD-8002-DDD8E4D786E7}" sibTransId="{A89DA6D0-0C32-4169-9216-7032EFB8697F}"/>
    <dgm:cxn modelId="{0110F264-205E-49B1-8153-99A9589233EE}" type="presOf" srcId="{02D09AD9-2A5A-45B9-9C15-5B4193008285}" destId="{11151367-00F3-459E-8441-50612F94386E}" srcOrd="0" destOrd="0" presId="urn:microsoft.com/office/officeart/2005/8/layout/pyramid3"/>
    <dgm:cxn modelId="{3F69B376-35B1-4E62-BFFF-C2784D0FE3EA}" srcId="{243B91DE-41AC-4A6A-B646-D5B54D853F0B}" destId="{E96F97C1-FBC5-4DF6-82F9-CFB80E9A3AE1}" srcOrd="2" destOrd="0" parTransId="{55635402-A47D-42B5-BB7C-BF3DAA33F60E}" sibTransId="{BB12639F-5A75-40A3-A7BE-0EFCA26000B2}"/>
    <dgm:cxn modelId="{E5F1F65C-670E-4FF1-B9EB-DD8CDAEEF6AE}" type="presOf" srcId="{E96F97C1-FBC5-4DF6-82F9-CFB80E9A3AE1}" destId="{8132307A-EE34-4856-9048-32E0D3D2280B}" srcOrd="1" destOrd="0" presId="urn:microsoft.com/office/officeart/2005/8/layout/pyramid3"/>
    <dgm:cxn modelId="{57D742F8-EC7E-4B00-9A54-DF1F51C2F8D6}" type="presOf" srcId="{02D09AD9-2A5A-45B9-9C15-5B4193008285}" destId="{C9AC89B9-CBD3-4940-900D-456DA86C4E1C}" srcOrd="1" destOrd="0" presId="urn:microsoft.com/office/officeart/2005/8/layout/pyramid3"/>
    <dgm:cxn modelId="{741A1D02-70A7-4039-9311-1004901CBFBD}" srcId="{243B91DE-41AC-4A6A-B646-D5B54D853F0B}" destId="{02D09AD9-2A5A-45B9-9C15-5B4193008285}" srcOrd="1" destOrd="0" parTransId="{E896E758-DA88-420E-80AF-DF3C8C78F265}" sibTransId="{21400F15-6CC4-4678-A71C-0E6B70996496}"/>
    <dgm:cxn modelId="{42109A1D-E697-4E67-87BC-35D41FCA708E}" type="presOf" srcId="{243B91DE-41AC-4A6A-B646-D5B54D853F0B}" destId="{CBA9532A-5A23-499E-AAC5-10FD1A0F51E6}" srcOrd="0" destOrd="0" presId="urn:microsoft.com/office/officeart/2005/8/layout/pyramid3"/>
    <dgm:cxn modelId="{4B637606-1F0C-42FA-9E3F-87F81554A6D7}" type="presOf" srcId="{E96F97C1-FBC5-4DF6-82F9-CFB80E9A3AE1}" destId="{51105B20-0C60-4C75-8138-C248C85757A2}" srcOrd="0" destOrd="0" presId="urn:microsoft.com/office/officeart/2005/8/layout/pyramid3"/>
    <dgm:cxn modelId="{F42B42FF-31E1-4C1A-8CE6-67773197A5B8}" type="presParOf" srcId="{CBA9532A-5A23-499E-AAC5-10FD1A0F51E6}" destId="{B15CC3C5-50E1-436B-94A6-CDEE1B96DCC0}" srcOrd="0" destOrd="0" presId="urn:microsoft.com/office/officeart/2005/8/layout/pyramid3"/>
    <dgm:cxn modelId="{5A3138D3-3EA3-4A1A-9C11-5F39B75BC6B0}" type="presParOf" srcId="{B15CC3C5-50E1-436B-94A6-CDEE1B96DCC0}" destId="{3BFEA8FD-B097-4BB0-8B11-9C70F08B3E2A}" srcOrd="0" destOrd="0" presId="urn:microsoft.com/office/officeart/2005/8/layout/pyramid3"/>
    <dgm:cxn modelId="{83E135A0-A187-4517-A752-87E034503520}" type="presParOf" srcId="{B15CC3C5-50E1-436B-94A6-CDEE1B96DCC0}" destId="{390679E5-6300-46D5-80BC-6E938BC81843}" srcOrd="1" destOrd="0" presId="urn:microsoft.com/office/officeart/2005/8/layout/pyramid3"/>
    <dgm:cxn modelId="{228F662C-6930-4AAB-A778-373FBDA68B0E}" type="presParOf" srcId="{CBA9532A-5A23-499E-AAC5-10FD1A0F51E6}" destId="{52AE693C-3629-43B7-ABFD-1BEE97AFAA03}" srcOrd="1" destOrd="0" presId="urn:microsoft.com/office/officeart/2005/8/layout/pyramid3"/>
    <dgm:cxn modelId="{2C2B3FB4-7DD1-4201-9B46-B47E35AC08A7}" type="presParOf" srcId="{52AE693C-3629-43B7-ABFD-1BEE97AFAA03}" destId="{11151367-00F3-459E-8441-50612F94386E}" srcOrd="0" destOrd="0" presId="urn:microsoft.com/office/officeart/2005/8/layout/pyramid3"/>
    <dgm:cxn modelId="{2F19842D-191C-4606-A69F-56982987F0AD}" type="presParOf" srcId="{52AE693C-3629-43B7-ABFD-1BEE97AFAA03}" destId="{C9AC89B9-CBD3-4940-900D-456DA86C4E1C}" srcOrd="1" destOrd="0" presId="urn:microsoft.com/office/officeart/2005/8/layout/pyramid3"/>
    <dgm:cxn modelId="{0D90C3D7-E383-4C34-B325-408FF2EAA598}" type="presParOf" srcId="{CBA9532A-5A23-499E-AAC5-10FD1A0F51E6}" destId="{71024402-854A-4B7D-B221-D3E7E0948382}" srcOrd="2" destOrd="0" presId="urn:microsoft.com/office/officeart/2005/8/layout/pyramid3"/>
    <dgm:cxn modelId="{79620287-E2C7-43A5-B2AC-B87068DB5273}" type="presParOf" srcId="{71024402-854A-4B7D-B221-D3E7E0948382}" destId="{51105B20-0C60-4C75-8138-C248C85757A2}" srcOrd="0" destOrd="0" presId="urn:microsoft.com/office/officeart/2005/8/layout/pyramid3"/>
    <dgm:cxn modelId="{123F83C4-EE7F-4C75-A933-5993403DD4BE}" type="presParOf" srcId="{71024402-854A-4B7D-B221-D3E7E0948382}" destId="{8132307A-EE34-4856-9048-32E0D3D2280B}"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FEA8FD-B097-4BB0-8B11-9C70F08B3E2A}">
      <dsp:nvSpPr>
        <dsp:cNvPr id="0" name=""/>
        <dsp:cNvSpPr/>
      </dsp:nvSpPr>
      <dsp:spPr>
        <a:xfrm rot="10800000">
          <a:off x="0" y="0"/>
          <a:ext cx="42671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All Academic Disciplines</a:t>
          </a:r>
          <a:endParaRPr lang="en-US" sz="1800" kern="1200" dirty="0"/>
        </a:p>
      </dsp:txBody>
      <dsp:txXfrm rot="-10800000">
        <a:off x="746760" y="0"/>
        <a:ext cx="2773680" cy="711199"/>
      </dsp:txXfrm>
    </dsp:sp>
    <dsp:sp modelId="{11151367-00F3-459E-8441-50612F94386E}">
      <dsp:nvSpPr>
        <dsp:cNvPr id="0" name=""/>
        <dsp:cNvSpPr/>
      </dsp:nvSpPr>
      <dsp:spPr>
        <a:xfrm rot="10800000">
          <a:off x="711200" y="711200"/>
          <a:ext cx="28447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Theology</a:t>
          </a:r>
          <a:endParaRPr lang="en-US" sz="2000" kern="1200" dirty="0"/>
        </a:p>
      </dsp:txBody>
      <dsp:txXfrm rot="-10800000">
        <a:off x="1209040" y="711200"/>
        <a:ext cx="1849120" cy="711199"/>
      </dsp:txXfrm>
    </dsp:sp>
    <dsp:sp modelId="{51105B20-0C60-4C75-8138-C248C85757A2}">
      <dsp:nvSpPr>
        <dsp:cNvPr id="0" name=""/>
        <dsp:cNvSpPr/>
      </dsp:nvSpPr>
      <dsp:spPr>
        <a:xfrm rot="10800000">
          <a:off x="1422400" y="1422399"/>
          <a:ext cx="14223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0" rIns="22860" bIns="22860" numCol="1" spcCol="1270" anchor="ctr" anchorCtr="0">
          <a:noAutofit/>
        </a:bodyPr>
        <a:lstStyle/>
        <a:p>
          <a:pPr lvl="0" algn="ctr" defTabSz="800100">
            <a:lnSpc>
              <a:spcPct val="90000"/>
            </a:lnSpc>
            <a:spcBef>
              <a:spcPct val="0"/>
            </a:spcBef>
            <a:spcAft>
              <a:spcPct val="35000"/>
            </a:spcAft>
          </a:pPr>
          <a:r>
            <a:rPr lang="en-US" sz="1800" kern="1200" dirty="0" smtClean="0"/>
            <a:t>Bible</a:t>
          </a:r>
          <a:endParaRPr lang="en-US" sz="1800" kern="1200" dirty="0"/>
        </a:p>
      </dsp:txBody>
      <dsp:txXfrm rot="-10800000">
        <a:off x="1422400" y="1422399"/>
        <a:ext cx="1422399" cy="7111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FEA8FD-B097-4BB0-8B11-9C70F08B3E2A}">
      <dsp:nvSpPr>
        <dsp:cNvPr id="0" name=""/>
        <dsp:cNvSpPr/>
      </dsp:nvSpPr>
      <dsp:spPr>
        <a:xfrm rot="10800000">
          <a:off x="0" y="0"/>
          <a:ext cx="42671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All Academic Disciplines</a:t>
          </a:r>
          <a:endParaRPr lang="en-US" sz="1800" kern="1200" dirty="0"/>
        </a:p>
      </dsp:txBody>
      <dsp:txXfrm rot="-10800000">
        <a:off x="746760" y="0"/>
        <a:ext cx="2773680" cy="711199"/>
      </dsp:txXfrm>
    </dsp:sp>
    <dsp:sp modelId="{11151367-00F3-459E-8441-50612F94386E}">
      <dsp:nvSpPr>
        <dsp:cNvPr id="0" name=""/>
        <dsp:cNvSpPr/>
      </dsp:nvSpPr>
      <dsp:spPr>
        <a:xfrm rot="10800000">
          <a:off x="711200" y="711200"/>
          <a:ext cx="28447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Theology</a:t>
          </a:r>
          <a:endParaRPr lang="en-US" sz="2000" kern="1200" dirty="0"/>
        </a:p>
      </dsp:txBody>
      <dsp:txXfrm rot="-10800000">
        <a:off x="1209040" y="711200"/>
        <a:ext cx="1849120" cy="711199"/>
      </dsp:txXfrm>
    </dsp:sp>
    <dsp:sp modelId="{51105B20-0C60-4C75-8138-C248C85757A2}">
      <dsp:nvSpPr>
        <dsp:cNvPr id="0" name=""/>
        <dsp:cNvSpPr/>
      </dsp:nvSpPr>
      <dsp:spPr>
        <a:xfrm rot="10800000">
          <a:off x="1422400" y="1422399"/>
          <a:ext cx="1422399" cy="711199"/>
        </a:xfrm>
        <a:prstGeom prst="trapezoid">
          <a:avLst>
            <a:gd name="adj" fmla="val 10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0" rIns="22860" bIns="22860" numCol="1" spcCol="1270" anchor="ctr" anchorCtr="0">
          <a:noAutofit/>
        </a:bodyPr>
        <a:lstStyle/>
        <a:p>
          <a:pPr lvl="0" algn="ctr" defTabSz="800100">
            <a:lnSpc>
              <a:spcPct val="90000"/>
            </a:lnSpc>
            <a:spcBef>
              <a:spcPct val="0"/>
            </a:spcBef>
            <a:spcAft>
              <a:spcPct val="35000"/>
            </a:spcAft>
          </a:pPr>
          <a:r>
            <a:rPr lang="en-US" sz="1800" kern="1200" dirty="0" smtClean="0"/>
            <a:t>Bible</a:t>
          </a:r>
          <a:endParaRPr lang="en-US" sz="1800" kern="1200" dirty="0"/>
        </a:p>
      </dsp:txBody>
      <dsp:txXfrm rot="-10800000">
        <a:off x="1422400" y="1422399"/>
        <a:ext cx="1422399" cy="711199"/>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solidFill>
                <a:schemeClr val="tx2"/>
              </a:solidFil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73C59C-4E16-4A64-A766-34DB213E11B3}" type="datetimeFigureOut">
              <a:rPr lang="en-US">
                <a:solidFill>
                  <a:schemeClr val="tx2"/>
                </a:solidFill>
              </a:rPr>
              <a:t>7/27/2016</a:t>
            </a:fld>
            <a:endParaRPr>
              <a:solidFill>
                <a:schemeClr val="tx2"/>
              </a:solidFil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solidFill>
                <a:schemeClr val="tx2"/>
              </a:solidFil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D77566-CD65-4859-9FA1-43956DC85B8C}" type="slidenum">
              <a:rPr>
                <a:solidFill>
                  <a:schemeClr val="tx2"/>
                </a:solidFill>
              </a:rPr>
              <a:t>‹#›</a:t>
            </a:fld>
            <a:endParaRPr>
              <a:solidFill>
                <a:schemeClr val="tx2"/>
              </a:solidFill>
            </a:endParaRPr>
          </a:p>
        </p:txBody>
      </p:sp>
    </p:spTree>
    <p:extLst>
      <p:ext uri="{BB962C8B-B14F-4D97-AF65-F5344CB8AC3E}">
        <p14:creationId xmlns:p14="http://schemas.microsoft.com/office/powerpoint/2010/main" val="2708798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2"/>
                </a:solidFill>
              </a:defRPr>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2"/>
                </a:solidFill>
              </a:defRPr>
            </a:lvl1pPr>
          </a:lstStyle>
          <a:p>
            <a:fld id="{F95CF31C-F757-429C-A789-86504F04C3BE}" type="datetimeFigureOut">
              <a:rPr lang="en-US"/>
              <a:pPr/>
              <a:t>7/27/2016</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2"/>
                </a:solidFill>
              </a:defRPr>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2"/>
                </a:solidFill>
              </a:defRPr>
            </a:lvl1pPr>
          </a:lstStyle>
          <a:p>
            <a:fld id="{B8796F01-7154-41E0-B48B-A6921757531A}" type="slidenum">
              <a:rPr/>
              <a:pPr/>
              <a:t>‹#›</a:t>
            </a:fld>
            <a:endParaRPr/>
          </a:p>
        </p:txBody>
      </p:sp>
    </p:spTree>
    <p:extLst>
      <p:ext uri="{BB962C8B-B14F-4D97-AF65-F5344CB8AC3E}">
        <p14:creationId xmlns:p14="http://schemas.microsoft.com/office/powerpoint/2010/main" val="44077566"/>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2"/>
        </a:solidFill>
        <a:latin typeface="+mn-lt"/>
        <a:ea typeface="+mn-ea"/>
        <a:cs typeface="+mn-cs"/>
      </a:defRPr>
    </a:lvl1pPr>
    <a:lvl2pPr marL="609493" algn="l" defTabSz="1218987" rtl="0" eaLnBrk="1" latinLnBrk="0" hangingPunct="1">
      <a:defRPr sz="1600" kern="1200">
        <a:solidFill>
          <a:schemeClr val="tx2"/>
        </a:solidFill>
        <a:latin typeface="+mn-lt"/>
        <a:ea typeface="+mn-ea"/>
        <a:cs typeface="+mn-cs"/>
      </a:defRPr>
    </a:lvl2pPr>
    <a:lvl3pPr marL="1218987" algn="l" defTabSz="1218987" rtl="0" eaLnBrk="1" latinLnBrk="0" hangingPunct="1">
      <a:defRPr sz="1600" kern="1200">
        <a:solidFill>
          <a:schemeClr val="tx2"/>
        </a:solidFill>
        <a:latin typeface="+mn-lt"/>
        <a:ea typeface="+mn-ea"/>
        <a:cs typeface="+mn-cs"/>
      </a:defRPr>
    </a:lvl3pPr>
    <a:lvl4pPr marL="1828480" algn="l" defTabSz="1218987" rtl="0" eaLnBrk="1" latinLnBrk="0" hangingPunct="1">
      <a:defRPr sz="1600" kern="1200">
        <a:solidFill>
          <a:schemeClr val="tx2"/>
        </a:solidFill>
        <a:latin typeface="+mn-lt"/>
        <a:ea typeface="+mn-ea"/>
        <a:cs typeface="+mn-cs"/>
      </a:defRPr>
    </a:lvl4pPr>
    <a:lvl5pPr marL="2437973" algn="l" defTabSz="1218987" rtl="0" eaLnBrk="1" latinLnBrk="0" hangingPunct="1">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2437765" y="3159761"/>
            <a:ext cx="609441"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1036050" y="1219200"/>
            <a:ext cx="10055781"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844059" y="3375491"/>
            <a:ext cx="8227457"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7/27/2016</a:t>
            </a:fld>
            <a:endParaRPr lang="en-US" sz="1100" dirty="0">
              <a:solidFill>
                <a:schemeClr val="tx2"/>
              </a:solidFill>
            </a:endParaRPr>
          </a:p>
        </p:txBody>
      </p:sp>
      <p:sp>
        <p:nvSpPr>
          <p:cNvPr id="16" name="Slide Number Placeholder 15"/>
          <p:cNvSpPr>
            <a:spLocks noGrp="1"/>
          </p:cNvSpPr>
          <p:nvPr>
            <p:ph type="sldNum" sz="quarter" idx="11"/>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7" name="Footer Placeholder 16"/>
          <p:cNvSpPr>
            <a:spLocks noGrp="1"/>
          </p:cNvSpPr>
          <p:nvPr>
            <p:ph type="ftr" sz="quarter" idx="12"/>
          </p:nvPr>
        </p:nvSpPr>
        <p:spPr/>
        <p:txBody>
          <a:bodyPr/>
          <a:lstStyle/>
          <a:p>
            <a:pPr algn="r" eaLnBrk="1" latinLnBrk="0" hangingPunct="1"/>
            <a:endParaRPr kumimoji="0" lang="en-US" sz="1100" dirty="0">
              <a:solidFill>
                <a:schemeClr val="tx2"/>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44059" y="685802"/>
            <a:ext cx="7719589"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CB6C2-1084-4AED-A74A-DF028B0094EA}" type="datetimeFigureOut">
              <a:rPr lang="en-US" smtClean="0"/>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2588" y="609601"/>
            <a:ext cx="2844059"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59794" y="685801"/>
            <a:ext cx="6703854"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ECB6C2-1084-4AED-A74A-DF028B0094EA}" type="datetimeFigureOut">
              <a:rPr lang="en-US" smtClean="0"/>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8B5A30F4-0B4E-4E4B-BC36-C30CD13F4E17}" type="datetimeFigureOut">
              <a:rPr lang="en-US" smtClean="0"/>
              <a:t>7/27/2016</a:t>
            </a:fld>
            <a:endParaRPr lang="en-US"/>
          </a:p>
        </p:txBody>
      </p:sp>
      <p:sp>
        <p:nvSpPr>
          <p:cNvPr id="15" name="Slide Number Placeholder 14"/>
          <p:cNvSpPr>
            <a:spLocks noGrp="1"/>
          </p:cNvSpPr>
          <p:nvPr>
            <p:ph type="sldNum" sz="quarter" idx="11"/>
          </p:nvPr>
        </p:nvSpPr>
        <p:spPr/>
        <p:txBody>
          <a:bodyPr/>
          <a:lstStyle/>
          <a:p>
            <a:fld id="{DA60BA0E-20D0-4E7C-B286-26C960A6788F}"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5688118" y="4074498"/>
            <a:ext cx="609441"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6094412" y="4267368"/>
            <a:ext cx="4977104"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7/27/2016</a:t>
            </a:fld>
            <a:endParaRPr lang="en-US" sz="1100" dirty="0">
              <a:solidFill>
                <a:schemeClr val="tx2"/>
              </a:solidFill>
            </a:endParaRPr>
          </a:p>
        </p:txBody>
      </p:sp>
      <p:sp>
        <p:nvSpPr>
          <p:cNvPr id="13" name="Slide Number Placeholder 12"/>
          <p:cNvSpPr>
            <a:spLocks noGrp="1"/>
          </p:cNvSpPr>
          <p:nvPr>
            <p:ph type="sldNum" sz="quarter" idx="11"/>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4" name="Footer Placeholder 13"/>
          <p:cNvSpPr>
            <a:spLocks noGrp="1"/>
          </p:cNvSpPr>
          <p:nvPr>
            <p:ph type="ftr" sz="quarter" idx="12"/>
          </p:nvPr>
        </p:nvSpPr>
        <p:spPr/>
        <p:txBody>
          <a:bodyPr/>
          <a:lstStyle/>
          <a:p>
            <a:pPr algn="r" eaLnBrk="1" latinLnBrk="0" hangingPunct="1"/>
            <a:endParaRPr kumimoji="0" lang="en-US" sz="1100" dirty="0">
              <a:solidFill>
                <a:schemeClr val="tx2"/>
              </a:solidFill>
            </a:endParaRPr>
          </a:p>
        </p:txBody>
      </p:sp>
      <p:sp>
        <p:nvSpPr>
          <p:cNvPr id="4" name="Title 3"/>
          <p:cNvSpPr>
            <a:spLocks noGrp="1"/>
          </p:cNvSpPr>
          <p:nvPr>
            <p:ph type="title"/>
          </p:nvPr>
        </p:nvSpPr>
        <p:spPr>
          <a:xfrm>
            <a:off x="3047206" y="1905000"/>
            <a:ext cx="8044625"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2DD204D1-F9BD-4643-8480-6EA41EB484F1}" type="datetimeFigureOut">
              <a:rPr lang="en-US" smtClean="0"/>
              <a:t>7/27/2016</a:t>
            </a:fld>
            <a:endParaRPr lang="en-US"/>
          </a:p>
        </p:txBody>
      </p:sp>
      <p:sp>
        <p:nvSpPr>
          <p:cNvPr id="9" name="Slide Number Placeholder 8"/>
          <p:cNvSpPr>
            <a:spLocks noGrp="1"/>
          </p:cNvSpPr>
          <p:nvPr>
            <p:ph type="sldNum" sz="quarter" idx="11"/>
          </p:nvPr>
        </p:nvSpPr>
        <p:spPr/>
        <p:txBody>
          <a:bodyPr/>
          <a:lstStyle/>
          <a:p>
            <a:fld id="{EB37DED6-D4C7-42EE-AB49-D2E39E64FDE4}"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791757" y="658368"/>
            <a:ext cx="4363599"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6703854" y="658369"/>
            <a:ext cx="4363599"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7695" y="661976"/>
            <a:ext cx="4363599"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91757" y="1371600"/>
            <a:ext cx="436766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703854" y="661976"/>
            <a:ext cx="4363599"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703854" y="1371600"/>
            <a:ext cx="4363599"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408487" y="520192"/>
            <a:ext cx="609441"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6372047" y="520192"/>
            <a:ext cx="609441"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2DD204D1-F9BD-4643-8480-6EA41EB484F1}" type="datetimeFigureOut">
              <a:rPr lang="en-US" smtClean="0"/>
              <a:t>7/27/2016</a:t>
            </a:fld>
            <a:endParaRPr lang="en-US"/>
          </a:p>
        </p:txBody>
      </p:sp>
      <p:sp>
        <p:nvSpPr>
          <p:cNvPr id="15" name="Slide Number Placeholder 14"/>
          <p:cNvSpPr>
            <a:spLocks noGrp="1"/>
          </p:cNvSpPr>
          <p:nvPr>
            <p:ph type="sldNum" sz="quarter" idx="11"/>
          </p:nvPr>
        </p:nvSpPr>
        <p:spPr/>
        <p:txBody>
          <a:bodyPr/>
          <a:lstStyle/>
          <a:p>
            <a:fld id="{EB37DED6-D4C7-42EE-AB49-D2E39E64FDE4}"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2DD204D1-F9BD-4643-8480-6EA41EB484F1}" type="datetimeFigureOut">
              <a:rPr lang="en-US" smtClean="0"/>
              <a:t>7/27/2016</a:t>
            </a:fld>
            <a:endParaRPr lang="en-US"/>
          </a:p>
        </p:txBody>
      </p:sp>
      <p:sp>
        <p:nvSpPr>
          <p:cNvPr id="8" name="Slide Number Placeholder 7"/>
          <p:cNvSpPr>
            <a:spLocks noGrp="1"/>
          </p:cNvSpPr>
          <p:nvPr>
            <p:ph type="sldNum" sz="quarter" idx="11"/>
          </p:nvPr>
        </p:nvSpPr>
        <p:spPr/>
        <p:txBody>
          <a:bodyPr/>
          <a:lstStyle/>
          <a:p>
            <a:fld id="{EB37DED6-D4C7-42EE-AB49-D2E39E64FDE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DD204D1-F9BD-4643-8480-6EA41EB484F1}" type="datetimeFigureOut">
              <a:rPr lang="en-US" smtClean="0"/>
              <a:t>7/27/2016</a:t>
            </a:fld>
            <a:endParaRPr lang="en-US"/>
          </a:p>
        </p:txBody>
      </p:sp>
      <p:sp>
        <p:nvSpPr>
          <p:cNvPr id="6" name="Slide Number Placeholder 5"/>
          <p:cNvSpPr>
            <a:spLocks noGrp="1"/>
          </p:cNvSpPr>
          <p:nvPr>
            <p:ph type="sldNum" sz="quarter" idx="11"/>
          </p:nvPr>
        </p:nvSpPr>
        <p:spPr/>
        <p:txBody>
          <a:bodyPr/>
          <a:lstStyle/>
          <a:p>
            <a:fld id="{EB37DED6-D4C7-42EE-AB49-D2E39E64FDE4}"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7103376" y="1774588"/>
            <a:ext cx="609441"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1117309" y="685801"/>
            <a:ext cx="5789692"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18016" y="685801"/>
            <a:ext cx="34535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126BF754-515F-40B9-8D24-D54D5825B3D0}" type="datetimeFigureOut">
              <a:rPr lang="en-US" smtClean="0"/>
              <a:t>7/27/2016</a:t>
            </a:fld>
            <a:endParaRPr lang="en-US"/>
          </a:p>
        </p:txBody>
      </p:sp>
      <p:sp>
        <p:nvSpPr>
          <p:cNvPr id="16" name="Slide Number Placeholder 15"/>
          <p:cNvSpPr>
            <a:spLocks noGrp="1"/>
          </p:cNvSpPr>
          <p:nvPr>
            <p:ph type="sldNum" sz="quarter" idx="11"/>
          </p:nvPr>
        </p:nvSpPr>
        <p:spPr/>
        <p:txBody>
          <a:bodyPr/>
          <a:lstStyle/>
          <a:p>
            <a:fld id="{2DFBB78A-01B4-41F2-96B0-677A4A282832}"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625177" y="612776"/>
            <a:ext cx="8938472"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3656647" y="3453047"/>
            <a:ext cx="6703854"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3246291" y="3331464"/>
            <a:ext cx="609441"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126BF754-515F-40B9-8D24-D54D5825B3D0}" type="datetimeFigureOut">
              <a:rPr lang="en-US" smtClean="0"/>
              <a:t>7/27/2016</a:t>
            </a:fld>
            <a:endParaRPr lang="en-US"/>
          </a:p>
        </p:txBody>
      </p:sp>
      <p:sp>
        <p:nvSpPr>
          <p:cNvPr id="14" name="Slide Number Placeholder 13"/>
          <p:cNvSpPr>
            <a:spLocks noGrp="1"/>
          </p:cNvSpPr>
          <p:nvPr>
            <p:ph type="sldNum" sz="quarter" idx="11"/>
          </p:nvPr>
        </p:nvSpPr>
        <p:spPr/>
        <p:txBody>
          <a:bodyPr/>
          <a:lstStyle/>
          <a:p>
            <a:fld id="{2DFBB78A-01B4-41F2-96B0-677A4A282832}"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12188825"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830484" y="1038441"/>
            <a:ext cx="9651646"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556598" y="419910"/>
            <a:ext cx="5538472" cy="5972390"/>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4369468" y="116855"/>
            <a:ext cx="8636900"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36050" y="4876800"/>
            <a:ext cx="10055781"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844059" y="685802"/>
            <a:ext cx="8125883"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7457" y="6154739"/>
            <a:ext cx="2844059"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2DD204D1-F9BD-4643-8480-6EA41EB484F1}" type="datetimeFigureOut">
              <a:rPr lang="en-US" smtClean="0"/>
              <a:pPr/>
              <a:t>7/27/2016</a:t>
            </a:fld>
            <a:endParaRPr lang="en-US"/>
          </a:p>
        </p:txBody>
      </p:sp>
      <p:sp>
        <p:nvSpPr>
          <p:cNvPr id="5" name="Footer Placeholder 4"/>
          <p:cNvSpPr>
            <a:spLocks noGrp="1"/>
          </p:cNvSpPr>
          <p:nvPr>
            <p:ph type="ftr" sz="quarter" idx="3"/>
          </p:nvPr>
        </p:nvSpPr>
        <p:spPr>
          <a:xfrm>
            <a:off x="1096994" y="6154739"/>
            <a:ext cx="6094413"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1096994" y="5842000"/>
            <a:ext cx="2844059"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EB37DED6-D4C7-42EE-AB49-D2E39E64FDE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smtClean="0"/>
              <a:t>Preparing to write your paper on Biblical Integration</a:t>
            </a:r>
            <a:endParaRPr lang="en-US" dirty="0"/>
          </a:p>
        </p:txBody>
      </p:sp>
      <p:sp>
        <p:nvSpPr>
          <p:cNvPr id="2" name="Title 1"/>
          <p:cNvSpPr>
            <a:spLocks noGrp="1"/>
          </p:cNvSpPr>
          <p:nvPr>
            <p:ph type="title"/>
          </p:nvPr>
        </p:nvSpPr>
        <p:spPr/>
        <p:txBody>
          <a:bodyPr/>
          <a:lstStyle/>
          <a:p>
            <a:r>
              <a:rPr lang="en-US" dirty="0" smtClean="0"/>
              <a:t>Proposal for Biblical Integration</a:t>
            </a:r>
            <a:endParaRPr lang="en-US" dirty="0"/>
          </a:p>
        </p:txBody>
      </p:sp>
    </p:spTree>
    <p:extLst>
      <p:ext uri="{BB962C8B-B14F-4D97-AF65-F5344CB8AC3E}">
        <p14:creationId xmlns:p14="http://schemas.microsoft.com/office/powerpoint/2010/main" val="1997697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8412" y="1143000"/>
            <a:ext cx="7848600" cy="3962398"/>
          </a:xfrm>
        </p:spPr>
        <p:txBody>
          <a:bodyPr>
            <a:normAutofit lnSpcReduction="10000"/>
          </a:bodyPr>
          <a:lstStyle/>
          <a:p>
            <a:r>
              <a:rPr lang="en-US" sz="2400" dirty="0"/>
              <a:t>The Bible as the definite, special revelation of God </a:t>
            </a:r>
            <a:r>
              <a:rPr lang="en-US" sz="2400" dirty="0" smtClean="0"/>
              <a:t>provides a sure (certain) </a:t>
            </a:r>
            <a:r>
              <a:rPr lang="en-US" sz="2400" dirty="0"/>
              <a:t>foundation of </a:t>
            </a:r>
            <a:r>
              <a:rPr lang="en-US" sz="2400" dirty="0" smtClean="0"/>
              <a:t>truth.</a:t>
            </a:r>
          </a:p>
          <a:p>
            <a:r>
              <a:rPr lang="en-US" sz="2400" dirty="0"/>
              <a:t>As the Bible reveals God, its purpose is theological </a:t>
            </a:r>
            <a:r>
              <a:rPr lang="en-US" sz="2400" dirty="0" smtClean="0"/>
              <a:t>and therefore requires </a:t>
            </a:r>
            <a:r>
              <a:rPr lang="en-US" sz="2400" dirty="0"/>
              <a:t>theological </a:t>
            </a:r>
            <a:r>
              <a:rPr lang="en-US" sz="2400" dirty="0" smtClean="0"/>
              <a:t>interpretation.</a:t>
            </a:r>
          </a:p>
          <a:p>
            <a:r>
              <a:rPr lang="en-US" sz="2400" dirty="0" smtClean="0"/>
              <a:t>The scholar (or student) with this biblical-theological mindset can pursue and communicate wisdom in predominately “secular” academic fields. This pursuit and communication requires penetrating the citadel of contemporary “knowledge” and brings every thought captive in service to others and for the sake of God’s glory (cf. 2 Cor. 10:3-5).</a:t>
            </a:r>
          </a:p>
          <a:p>
            <a:endParaRPr lang="en-US" dirty="0"/>
          </a:p>
        </p:txBody>
      </p:sp>
      <p:sp>
        <p:nvSpPr>
          <p:cNvPr id="3" name="Title 2"/>
          <p:cNvSpPr>
            <a:spLocks noGrp="1"/>
          </p:cNvSpPr>
          <p:nvPr>
            <p:ph type="title"/>
          </p:nvPr>
        </p:nvSpPr>
        <p:spPr>
          <a:xfrm>
            <a:off x="1065212" y="5334000"/>
            <a:ext cx="10055781" cy="914400"/>
          </a:xfrm>
        </p:spPr>
        <p:txBody>
          <a:bodyPr/>
          <a:lstStyle/>
          <a:p>
            <a:r>
              <a:rPr lang="en-US" sz="3200" dirty="0" smtClean="0"/>
              <a:t>The mind that has been “renewed” or trained by biblical theology “sees” and “hears” things differently.</a:t>
            </a:r>
            <a:endParaRPr lang="en-US" sz="3200" dirty="0"/>
          </a:p>
        </p:txBody>
      </p:sp>
      <p:graphicFrame>
        <p:nvGraphicFramePr>
          <p:cNvPr id="4" name="Content Placeholder 3"/>
          <p:cNvGraphicFramePr>
            <a:graphicFrameLocks/>
          </p:cNvGraphicFramePr>
          <p:nvPr>
            <p:extLst>
              <p:ext uri="{D42A27DB-BD31-4B8C-83A1-F6EECF244321}">
                <p14:modId xmlns:p14="http://schemas.microsoft.com/office/powerpoint/2010/main" val="1578737176"/>
              </p:ext>
            </p:extLst>
          </p:nvPr>
        </p:nvGraphicFramePr>
        <p:xfrm>
          <a:off x="227012" y="381000"/>
          <a:ext cx="426720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0401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circle(in)">
                                      <p:cBhvr>
                                        <p:cTn id="14" dur="20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circle(in)">
                                      <p:cBhvr>
                                        <p:cTn id="19" dur="2000"/>
                                        <p:tgtEl>
                                          <p:spTgt spid="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circle(in)">
                                      <p:cBhvr>
                                        <p:cTn id="24"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Basic Structure of Your Paper</a:t>
            </a:r>
            <a:endParaRPr lang="en-US" dirty="0"/>
          </a:p>
        </p:txBody>
      </p:sp>
      <p:sp>
        <p:nvSpPr>
          <p:cNvPr id="3" name="Content Placeholder 2"/>
          <p:cNvSpPr>
            <a:spLocks noGrp="1"/>
          </p:cNvSpPr>
          <p:nvPr>
            <p:ph sz="half" idx="2"/>
          </p:nvPr>
        </p:nvSpPr>
        <p:spPr>
          <a:xfrm>
            <a:off x="1674812" y="1371600"/>
            <a:ext cx="4484607" cy="3200400"/>
          </a:xfrm>
        </p:spPr>
        <p:txBody>
          <a:bodyPr/>
          <a:lstStyle/>
          <a:p>
            <a:r>
              <a:rPr lang="en-US" dirty="0" smtClean="0"/>
              <a:t>Thesis- What is your claim about biblical integration related to your field and/ or your teaching?</a:t>
            </a:r>
          </a:p>
          <a:p>
            <a:pPr lvl="1"/>
            <a:r>
              <a:rPr lang="en-US" dirty="0" smtClean="0"/>
              <a:t>Arguments (Reasons)</a:t>
            </a:r>
          </a:p>
          <a:p>
            <a:pPr lvl="2"/>
            <a:r>
              <a:rPr lang="en-US" dirty="0" smtClean="0"/>
              <a:t>Data</a:t>
            </a:r>
          </a:p>
          <a:p>
            <a:pPr lvl="2"/>
            <a:r>
              <a:rPr lang="en-US" dirty="0" smtClean="0"/>
              <a:t>Counterclaims</a:t>
            </a:r>
          </a:p>
          <a:p>
            <a:pPr lvl="1"/>
            <a:r>
              <a:rPr lang="en-US" dirty="0" smtClean="0"/>
              <a:t>Conclusion</a:t>
            </a:r>
          </a:p>
        </p:txBody>
      </p:sp>
      <p:sp>
        <p:nvSpPr>
          <p:cNvPr id="6" name="Text Placeholder 5"/>
          <p:cNvSpPr>
            <a:spLocks noGrp="1"/>
          </p:cNvSpPr>
          <p:nvPr>
            <p:ph type="body" sz="quarter" idx="3"/>
          </p:nvPr>
        </p:nvSpPr>
        <p:spPr/>
        <p:txBody>
          <a:bodyPr/>
          <a:lstStyle/>
          <a:p>
            <a:r>
              <a:rPr lang="en-US" dirty="0" smtClean="0"/>
              <a:t>Basic Components of Your Paper</a:t>
            </a:r>
            <a:endParaRPr lang="en-US" dirty="0"/>
          </a:p>
        </p:txBody>
      </p:sp>
      <p:sp>
        <p:nvSpPr>
          <p:cNvPr id="4" name="Content Placeholder 3"/>
          <p:cNvSpPr>
            <a:spLocks noGrp="1"/>
          </p:cNvSpPr>
          <p:nvPr>
            <p:ph sz="quarter" idx="4"/>
          </p:nvPr>
        </p:nvSpPr>
        <p:spPr>
          <a:xfrm>
            <a:off x="6551612" y="1371600"/>
            <a:ext cx="4876800" cy="3810000"/>
          </a:xfrm>
        </p:spPr>
        <p:txBody>
          <a:bodyPr>
            <a:normAutofit fontScale="92500" lnSpcReduction="10000"/>
          </a:bodyPr>
          <a:lstStyle/>
          <a:p>
            <a:r>
              <a:rPr lang="en-US" dirty="0" smtClean="0"/>
              <a:t>Biblical-Theological explanation of knowing God.</a:t>
            </a:r>
          </a:p>
          <a:p>
            <a:r>
              <a:rPr lang="en-US" dirty="0" smtClean="0"/>
              <a:t>Education as a part of Christian discipleship (i.e., “calling”).</a:t>
            </a:r>
          </a:p>
          <a:p>
            <a:r>
              <a:rPr lang="en-US" dirty="0" smtClean="0"/>
              <a:t>Foundations and remaining questions for apply biblical-theological wisdom to your field/ discipline.</a:t>
            </a:r>
          </a:p>
          <a:p>
            <a:r>
              <a:rPr lang="en-US" dirty="0" smtClean="0"/>
              <a:t>Examples of attempting biblical integration in teaching/ student interactions.</a:t>
            </a:r>
            <a:endParaRPr lang="en-US" dirty="0"/>
          </a:p>
        </p:txBody>
      </p:sp>
      <p:sp>
        <p:nvSpPr>
          <p:cNvPr id="2" name="Title 1"/>
          <p:cNvSpPr>
            <a:spLocks noGrp="1"/>
          </p:cNvSpPr>
          <p:nvPr>
            <p:ph type="title"/>
          </p:nvPr>
        </p:nvSpPr>
        <p:spPr>
          <a:xfrm>
            <a:off x="1065212" y="5105400"/>
            <a:ext cx="10055781" cy="914400"/>
          </a:xfrm>
        </p:spPr>
        <p:txBody>
          <a:bodyPr/>
          <a:lstStyle/>
          <a:p>
            <a:r>
              <a:rPr lang="en-US" sz="4400" dirty="0" smtClean="0"/>
              <a:t>The Basics of Your Integration Paper</a:t>
            </a:r>
            <a:endParaRPr lang="en-US" sz="4400" dirty="0"/>
          </a:p>
        </p:txBody>
      </p:sp>
    </p:spTree>
    <p:extLst>
      <p:ext uri="{BB962C8B-B14F-4D97-AF65-F5344CB8AC3E}">
        <p14:creationId xmlns:p14="http://schemas.microsoft.com/office/powerpoint/2010/main" val="32969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par>
                          <p:cTn id="19" fill="hold">
                            <p:stCondLst>
                              <p:cond delay="1000"/>
                            </p:stCondLst>
                            <p:childTnLst>
                              <p:par>
                                <p:cTn id="20" presetID="31" presetClass="entr" presetSubtype="0" fill="hold" grpId="0" nodeType="afterEffect">
                                  <p:stCondLst>
                                    <p:cond delay="200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2" end="2"/>
                                            </p:txEl>
                                          </p:spTgt>
                                        </p:tgtEl>
                                      </p:cBhvr>
                                    </p:animEffect>
                                  </p:childTnLst>
                                </p:cTn>
                              </p:par>
                            </p:childTnLst>
                          </p:cTn>
                        </p:par>
                        <p:par>
                          <p:cTn id="26" fill="hold">
                            <p:stCondLst>
                              <p:cond delay="4000"/>
                            </p:stCondLst>
                            <p:childTnLst>
                              <p:par>
                                <p:cTn id="27" presetID="31" presetClass="entr" presetSubtype="0" fill="hold" grpId="0" nodeType="afterEffect">
                                  <p:stCondLst>
                                    <p:cond delay="300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par>
                          <p:cTn id="33" fill="hold">
                            <p:stCondLst>
                              <p:cond delay="8000"/>
                            </p:stCondLst>
                            <p:childTnLst>
                              <p:par>
                                <p:cTn id="34" presetID="31" presetClass="entr" presetSubtype="0" fill="hold" grpId="0" nodeType="afterEffect">
                                  <p:stCondLst>
                                    <p:cond delay="400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4">
                                            <p:txEl>
                                              <p:pRg st="0" end="0"/>
                                            </p:txEl>
                                          </p:spTgt>
                                        </p:tgtEl>
                                        <p:attrNameLst>
                                          <p:attrName>style.visibility</p:attrName>
                                        </p:attrNameLst>
                                      </p:cBhvr>
                                      <p:to>
                                        <p:strVal val="visible"/>
                                      </p:to>
                                    </p:set>
                                    <p:animEffect transition="in" filter="randombar(horizontal)">
                                      <p:cBhvr>
                                        <p:cTn id="44" dur="500"/>
                                        <p:tgtEl>
                                          <p:spTgt spid="4">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4">
                                            <p:txEl>
                                              <p:pRg st="1" end="1"/>
                                            </p:txEl>
                                          </p:spTgt>
                                        </p:tgtEl>
                                        <p:attrNameLst>
                                          <p:attrName>style.visibility</p:attrName>
                                        </p:attrNameLst>
                                      </p:cBhvr>
                                      <p:to>
                                        <p:strVal val="visible"/>
                                      </p:to>
                                    </p:set>
                                    <p:animEffect transition="in" filter="randombar(horizontal)">
                                      <p:cBhvr>
                                        <p:cTn id="49" dur="500"/>
                                        <p:tgtEl>
                                          <p:spTgt spid="4">
                                            <p:txEl>
                                              <p:pRg st="1" end="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4">
                                            <p:txEl>
                                              <p:pRg st="2" end="2"/>
                                            </p:txEl>
                                          </p:spTgt>
                                        </p:tgtEl>
                                        <p:attrNameLst>
                                          <p:attrName>style.visibility</p:attrName>
                                        </p:attrNameLst>
                                      </p:cBhvr>
                                      <p:to>
                                        <p:strVal val="visible"/>
                                      </p:to>
                                    </p:set>
                                    <p:animEffect transition="in" filter="randombar(horizontal)">
                                      <p:cBhvr>
                                        <p:cTn id="54" dur="500"/>
                                        <p:tgtEl>
                                          <p:spTgt spid="4">
                                            <p:txEl>
                                              <p:pRg st="2" end="2"/>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grpId="0" nodeType="clickEffect">
                                  <p:stCondLst>
                                    <p:cond delay="0"/>
                                  </p:stCondLst>
                                  <p:childTnLst>
                                    <p:set>
                                      <p:cBhvr>
                                        <p:cTn id="58" dur="1" fill="hold">
                                          <p:stCondLst>
                                            <p:cond delay="0"/>
                                          </p:stCondLst>
                                        </p:cTn>
                                        <p:tgtEl>
                                          <p:spTgt spid="4">
                                            <p:txEl>
                                              <p:pRg st="3" end="3"/>
                                            </p:txEl>
                                          </p:spTgt>
                                        </p:tgtEl>
                                        <p:attrNameLst>
                                          <p:attrName>style.visibility</p:attrName>
                                        </p:attrNameLst>
                                      </p:cBhvr>
                                      <p:to>
                                        <p:strVal val="visible"/>
                                      </p:to>
                                    </p:set>
                                    <p:animEffect transition="in" filter="randombar(horizontal)">
                                      <p:cBhvr>
                                        <p:cTn id="5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17912" y="1447800"/>
            <a:ext cx="8323167" cy="3429000"/>
          </a:xfrm>
        </p:spPr>
        <p:txBody>
          <a:bodyPr>
            <a:normAutofit lnSpcReduction="10000"/>
          </a:bodyPr>
          <a:lstStyle/>
          <a:p>
            <a:r>
              <a:rPr lang="en-US" dirty="0" smtClean="0"/>
              <a:t>Biblical Foundation view should not be over simplified to a “The Bible contains all knowledge” perspective (by critics or advocates).</a:t>
            </a:r>
          </a:p>
          <a:p>
            <a:r>
              <a:rPr lang="en-US" dirty="0" smtClean="0"/>
              <a:t>Biblical Foundation view requires biblical investigation and interpretation, but also requires theological synthesis.</a:t>
            </a:r>
          </a:p>
          <a:p>
            <a:r>
              <a:rPr lang="en-US" dirty="0" smtClean="0"/>
              <a:t>It is the “Theology” (drawn from text savvy biblical interpretation) that becomes the means for engaging all disciplines and fields.</a:t>
            </a:r>
          </a:p>
          <a:p>
            <a:r>
              <a:rPr lang="en-US" dirty="0" smtClean="0"/>
              <a:t>Viewing all quests for knowledge through this biblical theological lens sets the appropriate path, primary source, goal, and significance of the quest. (Basic example from business: Mt 16:26).</a:t>
            </a:r>
          </a:p>
          <a:p>
            <a:endParaRPr lang="en-US" dirty="0"/>
          </a:p>
        </p:txBody>
      </p:sp>
      <p:sp>
        <p:nvSpPr>
          <p:cNvPr id="3" name="Title 2"/>
          <p:cNvSpPr>
            <a:spLocks noGrp="1"/>
          </p:cNvSpPr>
          <p:nvPr>
            <p:ph type="title"/>
          </p:nvPr>
        </p:nvSpPr>
        <p:spPr>
          <a:xfrm>
            <a:off x="962024" y="4648200"/>
            <a:ext cx="10055781" cy="914400"/>
          </a:xfrm>
        </p:spPr>
        <p:txBody>
          <a:bodyPr/>
          <a:lstStyle/>
          <a:p>
            <a:r>
              <a:rPr lang="en-US" sz="4000" dirty="0" smtClean="0"/>
              <a:t>Biblical Foundation View of Integration</a:t>
            </a:r>
            <a:endParaRPr lang="en-US" sz="4000" dirty="0"/>
          </a:p>
        </p:txBody>
      </p:sp>
      <p:sp>
        <p:nvSpPr>
          <p:cNvPr id="4" name="TextBox 3"/>
          <p:cNvSpPr txBox="1"/>
          <p:nvPr/>
        </p:nvSpPr>
        <p:spPr>
          <a:xfrm>
            <a:off x="962024" y="5788967"/>
            <a:ext cx="10955243" cy="461665"/>
          </a:xfrm>
          <a:prstGeom prst="rect">
            <a:avLst/>
          </a:prstGeom>
          <a:noFill/>
        </p:spPr>
        <p:txBody>
          <a:bodyPr wrap="none" rtlCol="0">
            <a:spAutoFit/>
          </a:bodyPr>
          <a:lstStyle/>
          <a:p>
            <a:r>
              <a:rPr lang="en-US" dirty="0" smtClean="0"/>
              <a:t>Predominant for much of Christian history; fits with a “high view” of Scripture.</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555541757"/>
              </p:ext>
            </p:extLst>
          </p:nvPr>
        </p:nvGraphicFramePr>
        <p:xfrm>
          <a:off x="303212" y="457200"/>
          <a:ext cx="426720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7426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wipe(down)">
                                      <p:cBhvr>
                                        <p:cTn id="14" dur="5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wipe(down)">
                                      <p:cBhvr>
                                        <p:cTn id="19" dur="500"/>
                                        <p:tgtEl>
                                          <p:spTgt spid="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wipe(down)">
                                      <p:cBhvr>
                                        <p:cTn id="24" dur="500"/>
                                        <p:tgtEl>
                                          <p:spTgt spid="2">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wipe(down)">
                                      <p:cBhvr>
                                        <p:cTn id="29" dur="500"/>
                                        <p:tgtEl>
                                          <p:spTgt spid="2">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circle(in)">
                                      <p:cBhvr>
                                        <p:cTn id="3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217612" y="1752600"/>
            <a:ext cx="10360501" cy="2864640"/>
          </a:xfrm>
        </p:spPr>
        <p:txBody>
          <a:bodyPr>
            <a:normAutofit lnSpcReduction="10000"/>
          </a:bodyPr>
          <a:lstStyle/>
          <a:p>
            <a:r>
              <a:rPr lang="en-US" dirty="0" smtClean="0"/>
              <a:t>Do my Christian beliefs (“worldview”) affect my approach to my academic discipline or professional field?</a:t>
            </a:r>
          </a:p>
          <a:p>
            <a:r>
              <a:rPr lang="en-US" dirty="0" smtClean="0"/>
              <a:t>Does the Bible address my discipline specifically?</a:t>
            </a:r>
          </a:p>
          <a:p>
            <a:r>
              <a:rPr lang="en-US" dirty="0" smtClean="0"/>
              <a:t>Do I teach my students to think/ write/ compose/ act within my field or discipline as a believer?</a:t>
            </a:r>
          </a:p>
          <a:p>
            <a:r>
              <a:rPr lang="en-US" dirty="0" smtClean="0"/>
              <a:t>Do I take a holistic approach to instructing my audience (students or peers), promoting character development (i.e. spiritual growth)?</a:t>
            </a:r>
          </a:p>
          <a:p>
            <a:r>
              <a:rPr lang="en-US" dirty="0" smtClean="0"/>
              <a:t>In what specific ways do you hope to bring glory to God in your work?</a:t>
            </a:r>
            <a:endParaRPr lang="en-US" dirty="0"/>
          </a:p>
        </p:txBody>
      </p:sp>
      <p:sp>
        <p:nvSpPr>
          <p:cNvPr id="13" name="Title 12"/>
          <p:cNvSpPr>
            <a:spLocks noGrp="1"/>
          </p:cNvSpPr>
          <p:nvPr>
            <p:ph type="title"/>
          </p:nvPr>
        </p:nvSpPr>
        <p:spPr>
          <a:xfrm>
            <a:off x="1141412" y="685800"/>
            <a:ext cx="10360501" cy="914400"/>
          </a:xfrm>
        </p:spPr>
        <p:txBody>
          <a:bodyPr/>
          <a:lstStyle/>
          <a:p>
            <a:r>
              <a:rPr lang="en-US" sz="3200" dirty="0" smtClean="0">
                <a:latin typeface="Americana XBd BT" panose="02020804070706020304" pitchFamily="18" charset="0"/>
                <a:cs typeface="Aharoni" panose="02010803020104030203" pitchFamily="2" charset="-79"/>
              </a:rPr>
              <a:t>Biblical Integration: Questions for most disciplines</a:t>
            </a:r>
            <a:endParaRPr lang="en-US" sz="3200" dirty="0">
              <a:latin typeface="Americana XBd BT" panose="02020804070706020304" pitchFamily="18" charset="0"/>
              <a:cs typeface="Aharoni" panose="02010803020104030203" pitchFamily="2" charset="-79"/>
            </a:endParaRPr>
          </a:p>
        </p:txBody>
      </p:sp>
      <p:sp>
        <p:nvSpPr>
          <p:cNvPr id="3" name="TextBox 2"/>
          <p:cNvSpPr txBox="1"/>
          <p:nvPr/>
        </p:nvSpPr>
        <p:spPr>
          <a:xfrm>
            <a:off x="912812" y="5012034"/>
            <a:ext cx="9727535" cy="1200329"/>
          </a:xfrm>
          <a:prstGeom prst="rect">
            <a:avLst/>
          </a:prstGeom>
          <a:noFill/>
        </p:spPr>
        <p:txBody>
          <a:bodyPr wrap="none" rtlCol="0">
            <a:spAutoFit/>
          </a:bodyPr>
          <a:lstStyle/>
          <a:p>
            <a:r>
              <a:rPr lang="en-US" dirty="0" smtClean="0"/>
              <a:t>To answer these questions, it is important to understand the quality of</a:t>
            </a:r>
          </a:p>
          <a:p>
            <a:r>
              <a:rPr lang="en-US" dirty="0" smtClean="0"/>
              <a:t>revelation (special) found in the Scriptures and how it differs from the</a:t>
            </a:r>
          </a:p>
          <a:p>
            <a:r>
              <a:rPr lang="en-US" dirty="0" smtClean="0"/>
              <a:t>revelation found in the natural world (general).</a:t>
            </a:r>
          </a:p>
        </p:txBody>
      </p:sp>
    </p:spTree>
    <p:extLst>
      <p:ext uri="{BB962C8B-B14F-4D97-AF65-F5344CB8AC3E}">
        <p14:creationId xmlns:p14="http://schemas.microsoft.com/office/powerpoint/2010/main" val="71118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750"/>
                                        <p:tgtEl>
                                          <p:spTgt spid="14">
                                            <p:txEl>
                                              <p:pRg st="0" end="0"/>
                                            </p:txEl>
                                          </p:spTgt>
                                        </p:tgtEl>
                                      </p:cBhvr>
                                    </p:animEffect>
                                    <p:anim calcmode="lin" valueType="num">
                                      <p:cBhvr>
                                        <p:cTn id="8" dur="75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75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xEl>
                                              <p:pRg st="1" end="1"/>
                                            </p:txEl>
                                          </p:spTgt>
                                        </p:tgtEl>
                                        <p:attrNameLst>
                                          <p:attrName>style.visibility</p:attrName>
                                        </p:attrNameLst>
                                      </p:cBhvr>
                                      <p:to>
                                        <p:strVal val="visible"/>
                                      </p:to>
                                    </p:set>
                                    <p:animEffect transition="in" filter="fade">
                                      <p:cBhvr>
                                        <p:cTn id="14" dur="750"/>
                                        <p:tgtEl>
                                          <p:spTgt spid="14">
                                            <p:txEl>
                                              <p:pRg st="1" end="1"/>
                                            </p:txEl>
                                          </p:spTgt>
                                        </p:tgtEl>
                                      </p:cBhvr>
                                    </p:animEffect>
                                    <p:anim calcmode="lin" valueType="num">
                                      <p:cBhvr>
                                        <p:cTn id="15" dur="75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16" dur="75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xEl>
                                              <p:pRg st="2" end="2"/>
                                            </p:txEl>
                                          </p:spTgt>
                                        </p:tgtEl>
                                        <p:attrNameLst>
                                          <p:attrName>style.visibility</p:attrName>
                                        </p:attrNameLst>
                                      </p:cBhvr>
                                      <p:to>
                                        <p:strVal val="visible"/>
                                      </p:to>
                                    </p:set>
                                    <p:animEffect transition="in" filter="fade">
                                      <p:cBhvr>
                                        <p:cTn id="21" dur="750"/>
                                        <p:tgtEl>
                                          <p:spTgt spid="14">
                                            <p:txEl>
                                              <p:pRg st="2" end="2"/>
                                            </p:txEl>
                                          </p:spTgt>
                                        </p:tgtEl>
                                      </p:cBhvr>
                                    </p:animEffect>
                                    <p:anim calcmode="lin" valueType="num">
                                      <p:cBhvr>
                                        <p:cTn id="22" dur="75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23" dur="75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xEl>
                                              <p:pRg st="3" end="3"/>
                                            </p:txEl>
                                          </p:spTgt>
                                        </p:tgtEl>
                                        <p:attrNameLst>
                                          <p:attrName>style.visibility</p:attrName>
                                        </p:attrNameLst>
                                      </p:cBhvr>
                                      <p:to>
                                        <p:strVal val="visible"/>
                                      </p:to>
                                    </p:set>
                                    <p:animEffect transition="in" filter="fade">
                                      <p:cBhvr>
                                        <p:cTn id="28" dur="750"/>
                                        <p:tgtEl>
                                          <p:spTgt spid="14">
                                            <p:txEl>
                                              <p:pRg st="3" end="3"/>
                                            </p:txEl>
                                          </p:spTgt>
                                        </p:tgtEl>
                                      </p:cBhvr>
                                    </p:animEffect>
                                    <p:anim calcmode="lin" valueType="num">
                                      <p:cBhvr>
                                        <p:cTn id="29" dur="75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30" dur="75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
                                            <p:txEl>
                                              <p:pRg st="4" end="4"/>
                                            </p:txEl>
                                          </p:spTgt>
                                        </p:tgtEl>
                                        <p:attrNameLst>
                                          <p:attrName>style.visibility</p:attrName>
                                        </p:attrNameLst>
                                      </p:cBhvr>
                                      <p:to>
                                        <p:strVal val="visible"/>
                                      </p:to>
                                    </p:set>
                                    <p:animEffect transition="in" filter="fade">
                                      <p:cBhvr>
                                        <p:cTn id="35" dur="750"/>
                                        <p:tgtEl>
                                          <p:spTgt spid="14">
                                            <p:txEl>
                                              <p:pRg st="4" end="4"/>
                                            </p:txEl>
                                          </p:spTgt>
                                        </p:tgtEl>
                                      </p:cBhvr>
                                    </p:animEffect>
                                    <p:anim calcmode="lin" valueType="num">
                                      <p:cBhvr>
                                        <p:cTn id="36" dur="750" fill="hold"/>
                                        <p:tgtEl>
                                          <p:spTgt spid="14">
                                            <p:txEl>
                                              <p:pRg st="4" end="4"/>
                                            </p:txEl>
                                          </p:spTgt>
                                        </p:tgtEl>
                                        <p:attrNameLst>
                                          <p:attrName>ppt_x</p:attrName>
                                        </p:attrNameLst>
                                      </p:cBhvr>
                                      <p:tavLst>
                                        <p:tav tm="0">
                                          <p:val>
                                            <p:strVal val="#ppt_x"/>
                                          </p:val>
                                        </p:tav>
                                        <p:tav tm="100000">
                                          <p:val>
                                            <p:strVal val="#ppt_x"/>
                                          </p:val>
                                        </p:tav>
                                      </p:tavLst>
                                    </p:anim>
                                    <p:anim calcmode="lin" valueType="num">
                                      <p:cBhvr>
                                        <p:cTn id="37" dur="750" fill="hold"/>
                                        <p:tgtEl>
                                          <p:spTgt spid="1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 calcmode="lin" valueType="num">
                                      <p:cBhvr>
                                        <p:cTn id="42" dur="500" fill="hold"/>
                                        <p:tgtEl>
                                          <p:spTgt spid="3"/>
                                        </p:tgtEl>
                                        <p:attrNameLst>
                                          <p:attrName>ppt_w</p:attrName>
                                        </p:attrNameLst>
                                      </p:cBhvr>
                                      <p:tavLst>
                                        <p:tav tm="0">
                                          <p:val>
                                            <p:fltVal val="0"/>
                                          </p:val>
                                        </p:tav>
                                        <p:tav tm="100000">
                                          <p:val>
                                            <p:strVal val="#ppt_w"/>
                                          </p:val>
                                        </p:tav>
                                      </p:tavLst>
                                    </p:anim>
                                    <p:anim calcmode="lin" valueType="num">
                                      <p:cBhvr>
                                        <p:cTn id="43" dur="500" fill="hold"/>
                                        <p:tgtEl>
                                          <p:spTgt spid="3"/>
                                        </p:tgtEl>
                                        <p:attrNameLst>
                                          <p:attrName>ppt_h</p:attrName>
                                        </p:attrNameLst>
                                      </p:cBhvr>
                                      <p:tavLst>
                                        <p:tav tm="0">
                                          <p:val>
                                            <p:fltVal val="0"/>
                                          </p:val>
                                        </p:tav>
                                        <p:tav tm="100000">
                                          <p:val>
                                            <p:strVal val="#ppt_h"/>
                                          </p:val>
                                        </p:tav>
                                      </p:tavLst>
                                    </p:anim>
                                    <p:animEffect transition="in" filter="fade">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98612" y="685802"/>
            <a:ext cx="9905999" cy="3657599"/>
          </a:xfrm>
        </p:spPr>
        <p:txBody>
          <a:bodyPr/>
          <a:lstStyle/>
          <a:p>
            <a:r>
              <a:rPr lang="en-US" dirty="0" smtClean="0"/>
              <a:t>Deut. 29:24-29:  Remember that theology raises the “why” questions. In this text, unbelievers ask the “why” theological question.  What is a mystery (“secret”) to them has been revealed in the “words of this law.” This mystery may also include the “new covenant” alluded to in the next chapter (30:6).  The contrast is between things not revealed (or not yet) and those revealed, not general revelation vs. special revelation (Scripture).</a:t>
            </a:r>
          </a:p>
          <a:p>
            <a:r>
              <a:rPr lang="en-US" dirty="0" smtClean="0"/>
              <a:t>Ps. 19</a:t>
            </a:r>
          </a:p>
          <a:p>
            <a:r>
              <a:rPr lang="en-US" dirty="0" smtClean="0"/>
              <a:t>Romans 1</a:t>
            </a:r>
            <a:endParaRPr lang="en-US" dirty="0"/>
          </a:p>
        </p:txBody>
      </p:sp>
      <p:sp>
        <p:nvSpPr>
          <p:cNvPr id="2" name="Title 1"/>
          <p:cNvSpPr>
            <a:spLocks noGrp="1"/>
          </p:cNvSpPr>
          <p:nvPr>
            <p:ph type="title"/>
          </p:nvPr>
        </p:nvSpPr>
        <p:spPr/>
        <p:txBody>
          <a:bodyPr/>
          <a:lstStyle/>
          <a:p>
            <a:r>
              <a:rPr lang="en-US" sz="3200" dirty="0" smtClean="0"/>
              <a:t>The Bible as the definite, special revelation of God (a sure foundation of truth).</a:t>
            </a:r>
            <a:endParaRPr lang="en-US" sz="3200" dirty="0"/>
          </a:p>
        </p:txBody>
      </p:sp>
    </p:spTree>
    <p:extLst>
      <p:ext uri="{BB962C8B-B14F-4D97-AF65-F5344CB8AC3E}">
        <p14:creationId xmlns:p14="http://schemas.microsoft.com/office/powerpoint/2010/main" val="1266715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30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1000"/>
                                        <p:tgtEl>
                                          <p:spTgt spid="3">
                                            <p:txEl>
                                              <p:pRg st="1" end="1"/>
                                            </p:txEl>
                                          </p:spTgt>
                                        </p:tgtEl>
                                      </p:cBhvr>
                                    </p:animEffect>
                                  </p:childTnLst>
                                </p:cTn>
                              </p:par>
                              <p:par>
                                <p:cTn id="12" presetID="6" presetClass="entr" presetSubtype="16" fill="hold" grpId="0" nodeType="withEffect">
                                  <p:stCondLst>
                                    <p:cond delay="300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circle(in)">
                                      <p:cBhvr>
                                        <p:cTn id="14"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98612" y="685802"/>
            <a:ext cx="9905999" cy="3657599"/>
          </a:xfrm>
        </p:spPr>
        <p:txBody>
          <a:bodyPr/>
          <a:lstStyle/>
          <a:p>
            <a:r>
              <a:rPr lang="en-US" dirty="0" smtClean="0"/>
              <a:t>Deut. 29</a:t>
            </a:r>
          </a:p>
          <a:p>
            <a:r>
              <a:rPr lang="en-US" dirty="0" smtClean="0"/>
              <a:t>Psal</a:t>
            </a:r>
            <a:r>
              <a:rPr lang="en-US" dirty="0"/>
              <a:t>m</a:t>
            </a:r>
            <a:r>
              <a:rPr lang="en-US" dirty="0" smtClean="0"/>
              <a:t> 19:1-14 The majesty of God (glory) is revealed (displayed) in creation.  The fact of the revelation having “no words” may reflect its universality, but probably also reflects its limits.  However, with v.7, the psalmist focuses on the Word of God which is described with characteristics (perfect, sure, right, etc.) and functions (restores the soul, makes wise, rejoices the heart, etc.).  The Word of God is the most “desirable” thing, especially warns  us of our “errors” and points us to our “Redeemer.”</a:t>
            </a:r>
          </a:p>
          <a:p>
            <a:r>
              <a:rPr lang="en-US" dirty="0" smtClean="0"/>
              <a:t>Romans 1</a:t>
            </a:r>
          </a:p>
        </p:txBody>
      </p:sp>
      <p:sp>
        <p:nvSpPr>
          <p:cNvPr id="2" name="Title 1"/>
          <p:cNvSpPr>
            <a:spLocks noGrp="1"/>
          </p:cNvSpPr>
          <p:nvPr>
            <p:ph type="title"/>
          </p:nvPr>
        </p:nvSpPr>
        <p:spPr/>
        <p:txBody>
          <a:bodyPr/>
          <a:lstStyle/>
          <a:p>
            <a:r>
              <a:rPr lang="en-US" sz="3200" dirty="0" smtClean="0"/>
              <a:t>The Bible as the definite, special revelation of God (a sure foundation of truth).</a:t>
            </a:r>
            <a:endParaRPr lang="en-US" sz="3200" dirty="0"/>
          </a:p>
        </p:txBody>
      </p:sp>
    </p:spTree>
    <p:extLst>
      <p:ext uri="{BB962C8B-B14F-4D97-AF65-F5344CB8AC3E}">
        <p14:creationId xmlns:p14="http://schemas.microsoft.com/office/powerpoint/2010/main" val="398379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1500"/>
                                        <p:tgtEl>
                                          <p:spTgt spid="3">
                                            <p:txEl>
                                              <p:pRg st="1" end="1"/>
                                            </p:txEl>
                                          </p:spTgt>
                                        </p:tgtEl>
                                      </p:cBhvr>
                                    </p:animEffect>
                                  </p:childTnLst>
                                </p:cTn>
                              </p:par>
                            </p:childTnLst>
                          </p:cTn>
                        </p:par>
                        <p:par>
                          <p:cTn id="11" fill="hold">
                            <p:stCondLst>
                              <p:cond delay="2000"/>
                            </p:stCondLst>
                            <p:childTnLst>
                              <p:par>
                                <p:cTn id="12" presetID="6" presetClass="entr" presetSubtype="16" fill="hold" grpId="0" nodeType="afterEffect">
                                  <p:stCondLst>
                                    <p:cond delay="250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circle(in)">
                                      <p:cBhvr>
                                        <p:cTn id="14"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98612" y="685802"/>
            <a:ext cx="9905999" cy="3657599"/>
          </a:xfrm>
        </p:spPr>
        <p:txBody>
          <a:bodyPr/>
          <a:lstStyle/>
          <a:p>
            <a:r>
              <a:rPr lang="en-US" dirty="0" smtClean="0"/>
              <a:t>Deut. 29</a:t>
            </a:r>
          </a:p>
          <a:p>
            <a:r>
              <a:rPr lang="en-US" dirty="0" smtClean="0"/>
              <a:t>Ps. 19</a:t>
            </a:r>
          </a:p>
          <a:p>
            <a:r>
              <a:rPr lang="en-US" dirty="0" smtClean="0"/>
              <a:t>Romans 1:18-20: God has revealed himself among the nations (“evident among them”), displaying even His “invisible” attributes (irony of “clearly seen”).  His glory (“eternal power and divine nature”) are shown through this general revelation and His grace is revealed in the gospel  of the Scriptures (1:1-6).  The general revelation provides little positive value in these verses as it simply removes the nations “excuse.”  Of course, the Jews who have received the revelation in the Word of God (“the Law”; Rom.2) are even more so, without “excuse.”</a:t>
            </a:r>
            <a:endParaRPr lang="en-US" dirty="0"/>
          </a:p>
        </p:txBody>
      </p:sp>
      <p:sp>
        <p:nvSpPr>
          <p:cNvPr id="2" name="Title 1"/>
          <p:cNvSpPr>
            <a:spLocks noGrp="1"/>
          </p:cNvSpPr>
          <p:nvPr>
            <p:ph type="title"/>
          </p:nvPr>
        </p:nvSpPr>
        <p:spPr/>
        <p:txBody>
          <a:bodyPr/>
          <a:lstStyle/>
          <a:p>
            <a:r>
              <a:rPr lang="en-US" sz="3200" dirty="0" smtClean="0"/>
              <a:t>The Bible as the definite, special revelation of God (a sure foundation of truth).</a:t>
            </a:r>
            <a:endParaRPr lang="en-US" sz="3200" dirty="0"/>
          </a:p>
        </p:txBody>
      </p:sp>
    </p:spTree>
    <p:extLst>
      <p:ext uri="{BB962C8B-B14F-4D97-AF65-F5344CB8AC3E}">
        <p14:creationId xmlns:p14="http://schemas.microsoft.com/office/powerpoint/2010/main" val="398379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55812" y="685800"/>
            <a:ext cx="8685530" cy="3657599"/>
          </a:xfrm>
        </p:spPr>
        <p:txBody>
          <a:bodyPr/>
          <a:lstStyle/>
          <a:p>
            <a:r>
              <a:rPr lang="en-US" dirty="0" smtClean="0"/>
              <a:t>2 Tim 3:14-17: The theological purpose of the Scripture can be called “wisdom” (Ps. 119: 103-105, 160).  The Scriptures reveal God’s wisdom, the truth.</a:t>
            </a:r>
          </a:p>
          <a:p>
            <a:r>
              <a:rPr lang="en-US" dirty="0" smtClean="0"/>
              <a:t>1 Corinthians 2</a:t>
            </a:r>
          </a:p>
          <a:p>
            <a:r>
              <a:rPr lang="en-US" dirty="0" smtClean="0"/>
              <a:t>Hebrews 1, 3, and 4</a:t>
            </a:r>
            <a:endParaRPr lang="en-US" dirty="0"/>
          </a:p>
        </p:txBody>
      </p:sp>
      <p:sp>
        <p:nvSpPr>
          <p:cNvPr id="3" name="Title 2"/>
          <p:cNvSpPr>
            <a:spLocks noGrp="1"/>
          </p:cNvSpPr>
          <p:nvPr>
            <p:ph type="title"/>
          </p:nvPr>
        </p:nvSpPr>
        <p:spPr/>
        <p:txBody>
          <a:bodyPr/>
          <a:lstStyle/>
          <a:p>
            <a:r>
              <a:rPr lang="en-US" sz="3200" dirty="0" smtClean="0"/>
              <a:t>As the Bible reveals God, its purpose is theological (requiring theological interpretation).</a:t>
            </a:r>
            <a:endParaRPr lang="en-US" sz="3200" dirty="0"/>
          </a:p>
        </p:txBody>
      </p:sp>
    </p:spTree>
    <p:extLst>
      <p:ext uri="{BB962C8B-B14F-4D97-AF65-F5344CB8AC3E}">
        <p14:creationId xmlns:p14="http://schemas.microsoft.com/office/powerpoint/2010/main" val="2734620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200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3000"/>
                            </p:stCondLst>
                            <p:childTnLst>
                              <p:par>
                                <p:cTn id="15" presetID="2" presetClass="entr" presetSubtype="4" fill="hold" grpId="0" nodeType="afterEffect">
                                  <p:stCondLst>
                                    <p:cond delay="250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2012" y="685802"/>
            <a:ext cx="8837931" cy="3657599"/>
          </a:xfrm>
        </p:spPr>
        <p:txBody>
          <a:bodyPr/>
          <a:lstStyle/>
          <a:p>
            <a:r>
              <a:rPr lang="en-US" dirty="0" smtClean="0"/>
              <a:t>2 Tim 3</a:t>
            </a:r>
          </a:p>
          <a:p>
            <a:r>
              <a:rPr lang="en-US" dirty="0" smtClean="0"/>
              <a:t>1 Corinthians 2: 6-16: The wisdom of the Scripture differs in content (“secret and hidden wisdom of God”) and  medium (“revealed to us through the Spirit”) and has a “personal dynamic.” In v. 14, the wisdom revealed by the Spirit (in “words”, i.e., the Scripture), requires interpretation (and illumination by the Spirit).  [See three phrases of v.9- no eye  has seen, no ear heard, nor anyone imagined; all areas of general revelation.]</a:t>
            </a:r>
          </a:p>
          <a:p>
            <a:r>
              <a:rPr lang="en-US" dirty="0" smtClean="0"/>
              <a:t>Hebrews 1, 3, and 4</a:t>
            </a:r>
            <a:endParaRPr lang="en-US" dirty="0"/>
          </a:p>
        </p:txBody>
      </p:sp>
      <p:sp>
        <p:nvSpPr>
          <p:cNvPr id="3" name="Title 2"/>
          <p:cNvSpPr>
            <a:spLocks noGrp="1"/>
          </p:cNvSpPr>
          <p:nvPr>
            <p:ph type="title"/>
          </p:nvPr>
        </p:nvSpPr>
        <p:spPr>
          <a:xfrm>
            <a:off x="989012" y="5105400"/>
            <a:ext cx="10055781" cy="914400"/>
          </a:xfrm>
        </p:spPr>
        <p:txBody>
          <a:bodyPr/>
          <a:lstStyle/>
          <a:p>
            <a:r>
              <a:rPr lang="en-US" sz="3200" dirty="0" smtClean="0"/>
              <a:t>As the Bible reveals God, its purpose is theological (requiring theological interpretation).</a:t>
            </a:r>
            <a:endParaRPr lang="en-US" sz="3200" dirty="0"/>
          </a:p>
        </p:txBody>
      </p:sp>
    </p:spTree>
    <p:extLst>
      <p:ext uri="{BB962C8B-B14F-4D97-AF65-F5344CB8AC3E}">
        <p14:creationId xmlns:p14="http://schemas.microsoft.com/office/powerpoint/2010/main" val="422418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2000"/>
                                  </p:stCondLst>
                                  <p:childTnLst>
                                    <p:set>
                                      <p:cBhvr>
                                        <p:cTn id="15" dur="1" fill="hold">
                                          <p:stCondLst>
                                            <p:cond delay="0"/>
                                          </p:stCondLst>
                                        </p:cTn>
                                        <p:tgtEl>
                                          <p:spTgt spid="2">
                                            <p:txEl>
                                              <p:pRg st="2" end="2"/>
                                            </p:txEl>
                                          </p:spTgt>
                                        </p:tgtEl>
                                        <p:attrNameLst>
                                          <p:attrName>style.visibility</p:attrName>
                                        </p:attrNameLst>
                                      </p:cBhvr>
                                      <p:to>
                                        <p:strVal val="visible"/>
                                      </p:to>
                                    </p:set>
                                    <p:anim calcmode="lin" valueType="num">
                                      <p:cBhvr additive="base">
                                        <p:cTn id="1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03412" y="685802"/>
            <a:ext cx="9066531" cy="3657599"/>
          </a:xfrm>
        </p:spPr>
        <p:txBody>
          <a:bodyPr/>
          <a:lstStyle/>
          <a:p>
            <a:r>
              <a:rPr lang="en-US" dirty="0" smtClean="0"/>
              <a:t>2 Tim 3</a:t>
            </a:r>
          </a:p>
          <a:p>
            <a:r>
              <a:rPr lang="en-US" dirty="0" smtClean="0"/>
              <a:t>1 Corinthians 2</a:t>
            </a:r>
          </a:p>
          <a:p>
            <a:r>
              <a:rPr lang="en-US" dirty="0" smtClean="0"/>
              <a:t>Hebrews 1:1-3; 3:7, 15; 4:7, 12-13: The Holy Spirit, the Scriptures, and David all “say” the same verse (Ps 95:7). The divine-human authors combine to produce the inspired Word of God (“living and active”) by which all will be judged (even their intentions) and by the Word are rendered without excuse (cf. Rom 1).  Revealing the person and purposes of God (including His judgments) is the Bible’s primary task.</a:t>
            </a:r>
            <a:endParaRPr lang="en-US" dirty="0"/>
          </a:p>
        </p:txBody>
      </p:sp>
      <p:sp>
        <p:nvSpPr>
          <p:cNvPr id="3" name="Title 2"/>
          <p:cNvSpPr>
            <a:spLocks noGrp="1"/>
          </p:cNvSpPr>
          <p:nvPr>
            <p:ph type="title"/>
          </p:nvPr>
        </p:nvSpPr>
        <p:spPr/>
        <p:txBody>
          <a:bodyPr/>
          <a:lstStyle/>
          <a:p>
            <a:r>
              <a:rPr lang="en-US" sz="3200" dirty="0" smtClean="0"/>
              <a:t>As the Bible reveals God, its purpose is theological (requiring theological interpretation).</a:t>
            </a:r>
            <a:endParaRPr lang="en-US" sz="3200" dirty="0"/>
          </a:p>
        </p:txBody>
      </p:sp>
    </p:spTree>
    <p:extLst>
      <p:ext uri="{BB962C8B-B14F-4D97-AF65-F5344CB8AC3E}">
        <p14:creationId xmlns:p14="http://schemas.microsoft.com/office/powerpoint/2010/main" val="422418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100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100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ppt/theme/theme3.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7DD8D31E2C984CBDE8CA664DF1E407" ma:contentTypeVersion="22" ma:contentTypeDescription="Create a new document." ma:contentTypeScope="" ma:versionID="9665b4fe1c0e4ab32343238e603635ff">
  <xsd:schema xmlns:xsd="http://www.w3.org/2001/XMLSchema" xmlns:xs="http://www.w3.org/2001/XMLSchema" xmlns:p="http://schemas.microsoft.com/office/2006/metadata/properties" xmlns:ns2="7de67a65-d8f6-4ef8-9017-be66bbbf68aa" xmlns:ns3="aa73cf1b-4fed-482e-a353-d566054fc61f" targetNamespace="http://schemas.microsoft.com/office/2006/metadata/properties" ma:root="true" ma:fieldsID="05e60d39458d3f68d4ffac55359ca439" ns2:_="" ns3:_="">
    <xsd:import namespace="7de67a65-d8f6-4ef8-9017-be66bbbf68aa"/>
    <xsd:import namespace="aa73cf1b-4fed-482e-a353-d566054fc6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Link"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e67a65-d8f6-4ef8-9017-be66bbbf68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20281b9-951b-4067-879e-31dc9b46f8d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Link" ma:index="26"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a73cf1b-4fed-482e-a353-d566054fc61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1ef1b42-8fd2-4dc1-a7d7-95e1efd09cef}" ma:internalName="TaxCatchAll" ma:showField="CatchAllData" ma:web="aa73cf1b-4fed-482e-a353-d566054fc6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de67a65-d8f6-4ef8-9017-be66bbbf68aa">
      <Terms xmlns="http://schemas.microsoft.com/office/infopath/2007/PartnerControls"/>
    </lcf76f155ced4ddcb4097134ff3c332f>
    <TaxCatchAll xmlns="aa73cf1b-4fed-482e-a353-d566054fc61f" xsi:nil="true"/>
    <Link xmlns="7de67a65-d8f6-4ef8-9017-be66bbbf68aa">
      <Url xsi:nil="true"/>
      <Description xsi:nil="true"/>
    </Link>
  </documentManagement>
</p:properties>
</file>

<file path=customXml/itemProps1.xml><?xml version="1.0" encoding="utf-8"?>
<ds:datastoreItem xmlns:ds="http://schemas.openxmlformats.org/officeDocument/2006/customXml" ds:itemID="{E21A519B-46FB-42AA-B9C3-73A1DA7465F1}"/>
</file>

<file path=customXml/itemProps2.xml><?xml version="1.0" encoding="utf-8"?>
<ds:datastoreItem xmlns:ds="http://schemas.openxmlformats.org/officeDocument/2006/customXml" ds:itemID="{D0CD56A5-290E-4B5B-8B22-5A458FDA129E}"/>
</file>

<file path=customXml/itemProps3.xml><?xml version="1.0" encoding="utf-8"?>
<ds:datastoreItem xmlns:ds="http://schemas.openxmlformats.org/officeDocument/2006/customXml" ds:itemID="{8363C49D-EDEA-44C3-9896-98476E355C8C}"/>
</file>

<file path=docProps/app.xml><?xml version="1.0" encoding="utf-8"?>
<Properties xmlns="http://schemas.openxmlformats.org/officeDocument/2006/extended-properties" xmlns:vt="http://schemas.openxmlformats.org/officeDocument/2006/docPropsVTypes">
  <Template>Elemental</Template>
  <TotalTime>0</TotalTime>
  <Words>1143</Words>
  <Application>Microsoft Office PowerPoint</Application>
  <PresentationFormat>Custom</PresentationFormat>
  <Paragraphs>63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Aharoni</vt:lpstr>
      <vt:lpstr>Americana XBd BT</vt:lpstr>
      <vt:lpstr>Century Gothic</vt:lpstr>
      <vt:lpstr>Palatino Linotype</vt:lpstr>
      <vt:lpstr>Wingdings</vt:lpstr>
      <vt:lpstr>Elemental</vt:lpstr>
      <vt:lpstr>Proposal for Biblical Integration</vt:lpstr>
      <vt:lpstr>Biblical Foundation View of Integration</vt:lpstr>
      <vt:lpstr>Biblical Integration: Questions for most disciplines</vt:lpstr>
      <vt:lpstr>The Bible as the definite, special revelation of God (a sure foundation of truth).</vt:lpstr>
      <vt:lpstr>The Bible as the definite, special revelation of God (a sure foundation of truth).</vt:lpstr>
      <vt:lpstr>The Bible as the definite, special revelation of God (a sure foundation of truth).</vt:lpstr>
      <vt:lpstr>As the Bible reveals God, its purpose is theological (requiring theological interpretation).</vt:lpstr>
      <vt:lpstr>As the Bible reveals God, its purpose is theological (requiring theological interpretation).</vt:lpstr>
      <vt:lpstr>As the Bible reveals God, its purpose is theological (requiring theological interpretation).</vt:lpstr>
      <vt:lpstr>The mind that has been “renewed” or trained by biblical theology “sees” and “hears” things differently.</vt:lpstr>
      <vt:lpstr>The Basics of Your Integration Paper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2014-04-28T12:40:48Z</dcterms:created>
  <dcterms:modified xsi:type="dcterms:W3CDTF">2016-07-27T15:04:12Z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TC027879409991</vt:lpwstr>
  </property>
  <property fmtid="{D5CDD505-2E9C-101B-9397-08002B2CF9AE}" pid="3" name="ContentTypeId">
    <vt:lpwstr>0x010100C07DD8D31E2C984CBDE8CA664DF1E407</vt:lpwstr>
  </property>
</Properties>
</file>