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2" r:id="rId3"/>
    <p:sldId id="275" r:id="rId4"/>
    <p:sldId id="272" r:id="rId5"/>
    <p:sldId id="273" r:id="rId6"/>
    <p:sldId id="274" r:id="rId7"/>
    <p:sldId id="270" r:id="rId8"/>
    <p:sldId id="27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525"/>
    <a:srgbClr val="898989"/>
    <a:srgbClr val="FED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5" autoAdjust="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4DCA4-34C0-4952-A5B3-F60A99BE879D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10DC-E6AF-4BC3-8F8B-ED03DC06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50" y="2194560"/>
            <a:ext cx="7772400" cy="110251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400" b="0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3433763"/>
            <a:ext cx="7772400" cy="1000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898989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28"/>
            <a:ext cx="8229600" cy="47982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6B525"/>
                </a:solidFill>
                <a:latin typeface="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976"/>
            <a:ext cx="8229600" cy="3651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7263"/>
            <a:ext cx="33909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0050" y="957263"/>
            <a:ext cx="33909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1228"/>
            <a:ext cx="6909758" cy="47982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6B525"/>
                </a:solidFill>
                <a:latin typeface="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41785"/>
            <a:ext cx="343082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421606"/>
            <a:ext cx="343082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92577" y="941785"/>
            <a:ext cx="3432173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92577" y="1421606"/>
            <a:ext cx="3432173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301228"/>
            <a:ext cx="6988368" cy="47982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6B525"/>
                </a:solidFill>
                <a:latin typeface="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1228"/>
            <a:ext cx="8229600" cy="47982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6B525"/>
                </a:solidFill>
                <a:latin typeface="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34988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8989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2188" y="3579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188" y="39239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490" y="2411917"/>
            <a:ext cx="7772400" cy="1102519"/>
          </a:xfrm>
        </p:spPr>
        <p:txBody>
          <a:bodyPr/>
          <a:lstStyle/>
          <a:p>
            <a:r>
              <a:rPr lang="en-US" sz="3600" dirty="0" smtClean="0">
                <a:latin typeface="Minion Pro" pitchFamily="18" charset="0"/>
              </a:rPr>
              <a:t>2015-16 Assessment Planning</a:t>
            </a:r>
            <a:endParaRPr lang="en-US" sz="3600" dirty="0"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030"/>
            <a:ext cx="8229600" cy="3417176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ssessment is essential to creating a culture of continuous </a:t>
            </a:r>
            <a:r>
              <a:rPr lang="en-US" sz="2400" dirty="0"/>
              <a:t>improvement </a:t>
            </a:r>
            <a:endParaRPr lang="en-US" sz="2400" dirty="0" smtClean="0"/>
          </a:p>
          <a:p>
            <a:pPr lvl="1"/>
            <a:r>
              <a:rPr lang="en-US" sz="1800" dirty="0" smtClean="0"/>
              <a:t>It provides </a:t>
            </a:r>
            <a:r>
              <a:rPr lang="en-US" sz="1800" dirty="0"/>
              <a:t>input for the </a:t>
            </a:r>
            <a:r>
              <a:rPr lang="en-US" sz="1800" dirty="0" smtClean="0"/>
              <a:t>enhancement of </a:t>
            </a:r>
            <a:r>
              <a:rPr lang="en-US" sz="1800" dirty="0"/>
              <a:t>student </a:t>
            </a:r>
            <a:r>
              <a:rPr lang="en-US" sz="1800" dirty="0" smtClean="0"/>
              <a:t>learning </a:t>
            </a:r>
            <a:endParaRPr lang="en-US" sz="1800" dirty="0"/>
          </a:p>
          <a:p>
            <a:pPr lvl="1"/>
            <a:r>
              <a:rPr lang="en-US" sz="1800" dirty="0" smtClean="0"/>
              <a:t>It helps </a:t>
            </a:r>
            <a:r>
              <a:rPr lang="en-US" sz="1800" dirty="0"/>
              <a:t>faculty be more intentional in how they </a:t>
            </a:r>
            <a:r>
              <a:rPr lang="en-US" sz="1800" dirty="0" smtClean="0"/>
              <a:t>teach and develop courses</a:t>
            </a:r>
            <a:endParaRPr lang="en-US" sz="1800" dirty="0"/>
          </a:p>
          <a:p>
            <a:pPr lvl="1"/>
            <a:r>
              <a:rPr lang="en-US" sz="1800" dirty="0" smtClean="0"/>
              <a:t>It provides </a:t>
            </a:r>
            <a:r>
              <a:rPr lang="en-US" sz="1800" dirty="0"/>
              <a:t>assurance to the University’s stakeholders that we … </a:t>
            </a:r>
          </a:p>
          <a:p>
            <a:pPr lvl="2"/>
            <a:r>
              <a:rPr lang="en-US" sz="1800" dirty="0"/>
              <a:t>… know what we are doing and</a:t>
            </a:r>
          </a:p>
          <a:p>
            <a:pPr lvl="2"/>
            <a:r>
              <a:rPr lang="en-US" sz="1800" dirty="0"/>
              <a:t>… we are good at what we do</a:t>
            </a:r>
            <a:r>
              <a:rPr lang="en-US" sz="1800" dirty="0" smtClean="0"/>
              <a:t>.</a:t>
            </a:r>
          </a:p>
          <a:p>
            <a:r>
              <a:rPr lang="en-US" sz="2200" dirty="0" smtClean="0"/>
              <a:t>Some basic improvements have been implemented based upon your feedback, but the overall approach is similar to last year</a:t>
            </a:r>
          </a:p>
        </p:txBody>
      </p:sp>
    </p:spTree>
    <p:extLst>
      <p:ext uri="{BB962C8B-B14F-4D97-AF65-F5344CB8AC3E}">
        <p14:creationId xmlns:p14="http://schemas.microsoft.com/office/powerpoint/2010/main" val="387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Assessment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812"/>
            <a:ext cx="8060499" cy="3337401"/>
          </a:xfrm>
        </p:spPr>
        <p:txBody>
          <a:bodyPr/>
          <a:lstStyle/>
          <a:p>
            <a:r>
              <a:rPr lang="en-US" sz="2200" dirty="0" smtClean="0"/>
              <a:t>Create plans based upon the program objectives for each major</a:t>
            </a:r>
            <a:endParaRPr lang="en-US" sz="2200" dirty="0"/>
          </a:p>
          <a:p>
            <a:pPr lvl="1"/>
            <a:r>
              <a:rPr lang="en-US" sz="1800" dirty="0"/>
              <a:t>Evaluate all student leaning outcomes (SLO) within the target program to ensure that they are SPECIFIC and MEASUREABLE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SLOs should be written in terms of what the student will learn, not in terms of what the instructor will accomplish.  (i.e. “Student will be able to…”)</a:t>
            </a:r>
          </a:p>
          <a:p>
            <a:pPr lvl="1"/>
            <a:r>
              <a:rPr lang="en-US" sz="1800" dirty="0"/>
              <a:t>It is </a:t>
            </a:r>
            <a:r>
              <a:rPr lang="en-US" sz="1800" dirty="0" smtClean="0"/>
              <a:t>best to </a:t>
            </a:r>
            <a:r>
              <a:rPr lang="en-US" sz="1800" dirty="0"/>
              <a:t>use direct measures (exams, papers, case studies, etc.); however, indirect measures (surveys, student evaluations, etc.) may also be used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Use the </a:t>
            </a:r>
            <a:r>
              <a:rPr lang="en-US" sz="1800" dirty="0">
                <a:latin typeface="Minion Pro" pitchFamily="18" charset="0"/>
              </a:rPr>
              <a:t>Six column assessment template </a:t>
            </a:r>
          </a:p>
        </p:txBody>
      </p:sp>
    </p:spTree>
    <p:extLst>
      <p:ext uri="{BB962C8B-B14F-4D97-AF65-F5344CB8AC3E}">
        <p14:creationId xmlns:p14="http://schemas.microsoft.com/office/powerpoint/2010/main" val="15366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Decide which COURSES and Assignments best represent student learning for each objective</a:t>
            </a:r>
          </a:p>
          <a:p>
            <a:pPr lvl="1"/>
            <a:r>
              <a:rPr lang="en-US" sz="1800" dirty="0"/>
              <a:t>Use an early and a later occurring course in the target program for each SLO  as appropriate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 smtClean="0"/>
              <a:t>Decide </a:t>
            </a:r>
            <a:r>
              <a:rPr lang="en-US" sz="2200" dirty="0"/>
              <a:t>where to embed L3 RUBRICS for assessing Critical Thinking (CT), </a:t>
            </a:r>
            <a:r>
              <a:rPr lang="en-US" sz="2200" dirty="0" smtClean="0"/>
              <a:t>S</a:t>
            </a:r>
            <a:r>
              <a:rPr lang="en-US" sz="2200" dirty="0"/>
              <a:t>peaking (S) and Writing (W) into your </a:t>
            </a:r>
            <a:r>
              <a:rPr lang="en-US" sz="2200" dirty="0" smtClean="0"/>
              <a:t>plan</a:t>
            </a:r>
          </a:p>
          <a:p>
            <a:pPr lvl="1"/>
            <a:r>
              <a:rPr lang="en-US" sz="1800" dirty="0" smtClean="0"/>
              <a:t>The L3 rubrics </a:t>
            </a:r>
            <a:r>
              <a:rPr lang="en-US" sz="1800" dirty="0"/>
              <a:t>assess Portrait Statements 2 and </a:t>
            </a:r>
            <a:r>
              <a:rPr lang="en-US" sz="1800" dirty="0" smtClean="0"/>
              <a:t>3</a:t>
            </a:r>
          </a:p>
          <a:p>
            <a:pPr lvl="1"/>
            <a:r>
              <a:rPr lang="en-US" sz="1800" dirty="0" smtClean="0"/>
              <a:t>Data is captured from </a:t>
            </a:r>
            <a:r>
              <a:rPr lang="en-US" sz="1800" dirty="0"/>
              <a:t>a course that occurs early in a student’s experience  </a:t>
            </a:r>
            <a:r>
              <a:rPr lang="en-US" sz="1800" dirty="0" smtClean="0"/>
              <a:t> and </a:t>
            </a:r>
            <a:r>
              <a:rPr lang="en-US" sz="1800" dirty="0"/>
              <a:t>then at the end of the student’s experience in a senior level or capstone course in your major </a:t>
            </a:r>
            <a:r>
              <a:rPr lang="en-US" sz="1800" dirty="0" smtClean="0"/>
              <a:t>program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44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976"/>
            <a:ext cx="7985342" cy="3651647"/>
          </a:xfrm>
        </p:spPr>
        <p:txBody>
          <a:bodyPr/>
          <a:lstStyle/>
          <a:p>
            <a:pPr lvl="1"/>
            <a:r>
              <a:rPr lang="en-US" sz="1800" dirty="0"/>
              <a:t>Early </a:t>
            </a:r>
            <a:r>
              <a:rPr lang="en-US" sz="1800" dirty="0" smtClean="0"/>
              <a:t>L3 assessment </a:t>
            </a:r>
            <a:r>
              <a:rPr lang="en-US" sz="1800" dirty="0"/>
              <a:t>will take place </a:t>
            </a:r>
            <a:r>
              <a:rPr lang="en-US" sz="1800" dirty="0" smtClean="0"/>
              <a:t>in</a:t>
            </a:r>
          </a:p>
          <a:p>
            <a:pPr lvl="2"/>
            <a:r>
              <a:rPr lang="en-US" sz="1800" dirty="0" smtClean="0"/>
              <a:t>BEGE-1720 </a:t>
            </a:r>
            <a:r>
              <a:rPr lang="en-US" sz="1800" dirty="0"/>
              <a:t>Spiritual Formation (CT), </a:t>
            </a:r>
            <a:endParaRPr lang="en-US" sz="1800" dirty="0" smtClean="0"/>
          </a:p>
          <a:p>
            <a:pPr lvl="2"/>
            <a:r>
              <a:rPr lang="en-US" sz="1800" dirty="0" smtClean="0"/>
              <a:t>COM-1100 </a:t>
            </a:r>
            <a:r>
              <a:rPr lang="en-US" sz="1800" dirty="0"/>
              <a:t>Fundamentals of Speech (S), </a:t>
            </a:r>
            <a:r>
              <a:rPr lang="en-US" sz="1800" dirty="0" smtClean="0"/>
              <a:t>and</a:t>
            </a:r>
          </a:p>
          <a:p>
            <a:pPr lvl="2"/>
            <a:r>
              <a:rPr lang="en-US" sz="1800" dirty="0" smtClean="0"/>
              <a:t>ENG-1400 </a:t>
            </a:r>
            <a:r>
              <a:rPr lang="en-US" sz="1800" dirty="0"/>
              <a:t>Composition (W), using the L3 </a:t>
            </a:r>
            <a:r>
              <a:rPr lang="en-US" sz="1800" dirty="0" smtClean="0"/>
              <a:t>rubrics.</a:t>
            </a:r>
            <a:endParaRPr lang="en-US" sz="1800" dirty="0"/>
          </a:p>
          <a:p>
            <a:pPr lvl="1"/>
            <a:r>
              <a:rPr lang="en-US" sz="1800" dirty="0" smtClean="0"/>
              <a:t>Your Department’s assessment coordinator </a:t>
            </a:r>
            <a:r>
              <a:rPr lang="en-US" sz="1800" dirty="0"/>
              <a:t>should choose an assignment occurring late in the student’s program to assess </a:t>
            </a:r>
            <a:r>
              <a:rPr lang="en-US" sz="1800" dirty="0" smtClean="0"/>
              <a:t>critical thinking, speaking and writing, </a:t>
            </a:r>
            <a:r>
              <a:rPr lang="en-US" sz="1800" dirty="0"/>
              <a:t>using </a:t>
            </a:r>
            <a:r>
              <a:rPr lang="en-US" sz="1800" dirty="0" smtClean="0"/>
              <a:t>those </a:t>
            </a:r>
            <a:r>
              <a:rPr lang="en-US" sz="1800" dirty="0"/>
              <a:t>same L3 rubrics.</a:t>
            </a:r>
          </a:p>
          <a:p>
            <a:pPr lvl="0"/>
            <a:r>
              <a:rPr lang="en-US" sz="2200" dirty="0" smtClean="0"/>
              <a:t>Submit </a:t>
            </a:r>
            <a:r>
              <a:rPr lang="en-US" sz="2200" dirty="0"/>
              <a:t>completed plans and reports </a:t>
            </a:r>
            <a:r>
              <a:rPr lang="en-US" sz="2200" dirty="0" smtClean="0"/>
              <a:t>by </a:t>
            </a:r>
            <a:r>
              <a:rPr lang="en-US" sz="2200" dirty="0"/>
              <a:t>placing </a:t>
            </a:r>
            <a:r>
              <a:rPr lang="en-US" sz="2200" dirty="0" smtClean="0"/>
              <a:t>them in </a:t>
            </a:r>
            <a:r>
              <a:rPr lang="en-US" sz="2200" dirty="0"/>
              <a:t>J:\Assessment_Shared\201X-1X Assessment\{Your School or Department folder}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976"/>
            <a:ext cx="7960290" cy="3651647"/>
          </a:xfrm>
        </p:spPr>
        <p:txBody>
          <a:bodyPr/>
          <a:lstStyle/>
          <a:p>
            <a:pPr lvl="0"/>
            <a:r>
              <a:rPr lang="en-US" sz="2200" dirty="0"/>
              <a:t>Implement </a:t>
            </a:r>
            <a:r>
              <a:rPr lang="en-US" sz="2200" dirty="0" smtClean="0"/>
              <a:t>your 2015-16 assessment plans</a:t>
            </a:r>
            <a:endParaRPr lang="en-US" sz="2200" dirty="0"/>
          </a:p>
          <a:p>
            <a:pPr lvl="1"/>
            <a:r>
              <a:rPr lang="en-US" sz="1800" dirty="0"/>
              <a:t>Use the Assessment Capture Tool (ACT) located under </a:t>
            </a:r>
            <a:r>
              <a:rPr lang="en-US" sz="1800" dirty="0" err="1"/>
              <a:t>CedarInfo</a:t>
            </a:r>
            <a:r>
              <a:rPr lang="en-US" sz="1800" dirty="0"/>
              <a:t>, Curricular Transactions to capture L3 Rubric data</a:t>
            </a:r>
          </a:p>
          <a:p>
            <a:pPr lvl="1"/>
            <a:r>
              <a:rPr lang="en-US" sz="1800" dirty="0"/>
              <a:t>Please </a:t>
            </a:r>
            <a:r>
              <a:rPr lang="en-US" sz="1800" dirty="0" smtClean="0"/>
              <a:t>feel free to contact </a:t>
            </a:r>
            <a:r>
              <a:rPr lang="en-US" sz="1800" dirty="0"/>
              <a:t>the Office of Assessment and Accreditation Services </a:t>
            </a:r>
            <a:r>
              <a:rPr lang="en-US" sz="1800" dirty="0" smtClean="0"/>
              <a:t>throughout the year </a:t>
            </a:r>
            <a:r>
              <a:rPr lang="en-US" sz="1800" dirty="0"/>
              <a:t>for </a:t>
            </a:r>
            <a:r>
              <a:rPr lang="en-US" sz="1800" dirty="0" smtClean="0"/>
              <a:t>assistance with this tool</a:t>
            </a:r>
            <a:endParaRPr lang="en-US" sz="1800" dirty="0"/>
          </a:p>
          <a:p>
            <a:pPr lvl="0"/>
            <a:r>
              <a:rPr lang="en-US" sz="2400" dirty="0"/>
              <a:t>Compile </a:t>
            </a:r>
            <a:r>
              <a:rPr lang="en-US" sz="2400" dirty="0" smtClean="0"/>
              <a:t>data </a:t>
            </a:r>
            <a:r>
              <a:rPr lang="en-US" sz="2400" dirty="0"/>
              <a:t>and </a:t>
            </a:r>
            <a:r>
              <a:rPr lang="en-US" sz="2400" dirty="0" smtClean="0"/>
              <a:t>analyze  </a:t>
            </a:r>
            <a:endParaRPr lang="en-US" sz="2400" dirty="0"/>
          </a:p>
          <a:p>
            <a:pPr lvl="0"/>
            <a:r>
              <a:rPr lang="en-US" sz="2200" dirty="0" smtClean="0"/>
              <a:t>Make evidence-based </a:t>
            </a:r>
            <a:r>
              <a:rPr lang="en-US" sz="2200" dirty="0"/>
              <a:t>CHANGES to </a:t>
            </a:r>
            <a:r>
              <a:rPr lang="en-US" sz="2200" dirty="0" smtClean="0"/>
              <a:t>courses </a:t>
            </a:r>
            <a:r>
              <a:rPr lang="en-US" sz="2200" dirty="0"/>
              <a:t>or </a:t>
            </a:r>
            <a:r>
              <a:rPr lang="en-US" sz="2200" dirty="0" smtClean="0"/>
              <a:t>programs </a:t>
            </a:r>
            <a:r>
              <a:rPr lang="en-US" sz="2200" dirty="0"/>
              <a:t>as </a:t>
            </a:r>
            <a:r>
              <a:rPr lang="en-US" sz="2200" dirty="0" smtClean="0"/>
              <a:t>appropriate </a:t>
            </a:r>
          </a:p>
          <a:p>
            <a:pPr lvl="0"/>
            <a:r>
              <a:rPr lang="en-US" sz="2200" dirty="0" smtClean="0"/>
              <a:t>Submit your results and feedback reports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8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n Pro" pitchFamily="18" charset="0"/>
              </a:rPr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Minion Pro" pitchFamily="18" charset="0"/>
              </a:rPr>
              <a:t>Now until Sept. 21, 2015 </a:t>
            </a:r>
          </a:p>
          <a:p>
            <a:pPr lvl="1"/>
            <a:r>
              <a:rPr lang="en-US" sz="2000" dirty="0" smtClean="0">
                <a:latin typeface="Minion Pro" pitchFamily="18" charset="0"/>
              </a:rPr>
              <a:t>Individual meetings with each school/department </a:t>
            </a:r>
          </a:p>
          <a:p>
            <a:pPr lvl="1"/>
            <a:r>
              <a:rPr lang="en-US" sz="2000" dirty="0" smtClean="0">
                <a:latin typeface="Minion Pro" pitchFamily="18" charset="0"/>
              </a:rPr>
              <a:t>Status reports and process documentation </a:t>
            </a:r>
          </a:p>
          <a:p>
            <a:r>
              <a:rPr lang="en-US" sz="2400" dirty="0" smtClean="0">
                <a:latin typeface="Minion Pro" pitchFamily="18" charset="0"/>
              </a:rPr>
              <a:t>2015 Assessment Day – September 22 </a:t>
            </a:r>
          </a:p>
          <a:p>
            <a:pPr lvl="1"/>
            <a:r>
              <a:rPr lang="en-US" sz="2000" dirty="0" smtClean="0">
                <a:latin typeface="Minion Pro" pitchFamily="18" charset="0"/>
              </a:rPr>
              <a:t>Complete results and feedback reports for your 2014-15 assessments and place them in J:\ </a:t>
            </a:r>
            <a:r>
              <a:rPr lang="en-US" sz="2000" dirty="0" err="1" smtClean="0">
                <a:latin typeface="Minion Pro" pitchFamily="18" charset="0"/>
              </a:rPr>
              <a:t>Assessment_Shared</a:t>
            </a:r>
            <a:r>
              <a:rPr lang="en-US" sz="2000" dirty="0" smtClean="0">
                <a:latin typeface="Minion Pro" pitchFamily="18" charset="0"/>
              </a:rPr>
              <a:t>\2014-15 Assessment\{dept.}</a:t>
            </a:r>
          </a:p>
          <a:p>
            <a:pPr lvl="1"/>
            <a:r>
              <a:rPr lang="en-US" sz="2000" dirty="0" smtClean="0">
                <a:latin typeface="Minion Pro" pitchFamily="18" charset="0"/>
              </a:rPr>
              <a:t>Place your 2015-16 Assessment Plans in </a:t>
            </a:r>
            <a:endParaRPr lang="en-US" sz="2000" dirty="0">
              <a:latin typeface="Minion Pro" pitchFamily="18" charset="0"/>
            </a:endParaRPr>
          </a:p>
          <a:p>
            <a:pPr marL="739775" lvl="1" indent="0">
              <a:buNone/>
            </a:pPr>
            <a:r>
              <a:rPr lang="en-US" sz="2000" dirty="0" smtClean="0">
                <a:latin typeface="Minion Pro" pitchFamily="18" charset="0"/>
              </a:rPr>
              <a:t>J</a:t>
            </a:r>
            <a:r>
              <a:rPr lang="en-US" sz="2000" dirty="0">
                <a:latin typeface="Minion Pro" pitchFamily="18" charset="0"/>
              </a:rPr>
              <a:t>:\ </a:t>
            </a:r>
            <a:r>
              <a:rPr lang="en-US" sz="2000" dirty="0" err="1" smtClean="0">
                <a:latin typeface="Minion Pro" pitchFamily="18" charset="0"/>
              </a:rPr>
              <a:t>Assessment_Shared</a:t>
            </a:r>
            <a:r>
              <a:rPr lang="en-US" sz="2000" dirty="0" smtClean="0">
                <a:latin typeface="Minion Pro" pitchFamily="18" charset="0"/>
              </a:rPr>
              <a:t>\2015-16 </a:t>
            </a:r>
            <a:r>
              <a:rPr lang="en-US" sz="2000" dirty="0">
                <a:latin typeface="Minion Pro" pitchFamily="18" charset="0"/>
              </a:rPr>
              <a:t>Assessment\{dept.}</a:t>
            </a:r>
          </a:p>
          <a:p>
            <a:r>
              <a:rPr lang="en-US" sz="2400" dirty="0" smtClean="0">
                <a:latin typeface="Minion Pro" pitchFamily="18" charset="0"/>
              </a:rPr>
              <a:t>2015-16 </a:t>
            </a:r>
            <a:r>
              <a:rPr lang="en-US" sz="2400" dirty="0">
                <a:latin typeface="Minion Pro" pitchFamily="18" charset="0"/>
              </a:rPr>
              <a:t>plan </a:t>
            </a:r>
            <a:r>
              <a:rPr lang="en-US" sz="2400" dirty="0" smtClean="0">
                <a:latin typeface="Minion Pro" pitchFamily="18" charset="0"/>
              </a:rPr>
              <a:t>results and 2016-17 plans by May 31, 2016</a:t>
            </a:r>
          </a:p>
          <a:p>
            <a:pPr marL="0" indent="0">
              <a:buNone/>
            </a:pPr>
            <a:endParaRPr lang="en-US" sz="2400" dirty="0">
              <a:latin typeface="Minion Pro" pitchFamily="18" charset="0"/>
            </a:endParaRPr>
          </a:p>
          <a:p>
            <a:pPr lvl="2"/>
            <a:endParaRPr lang="en-US" sz="1600" dirty="0" smtClean="0">
              <a:latin typeface="Minion Pro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Minion Pro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9962" y="2051584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Minion Pro" pitchFamily="18" charset="0"/>
              </a:rPr>
              <a:t>Questions?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DD8D31E2C984CBDE8CA664DF1E407" ma:contentTypeVersion="22" ma:contentTypeDescription="Create a new document." ma:contentTypeScope="" ma:versionID="9665b4fe1c0e4ab32343238e603635ff">
  <xsd:schema xmlns:xsd="http://www.w3.org/2001/XMLSchema" xmlns:xs="http://www.w3.org/2001/XMLSchema" xmlns:p="http://schemas.microsoft.com/office/2006/metadata/properties" xmlns:ns2="7de67a65-d8f6-4ef8-9017-be66bbbf68aa" xmlns:ns3="aa73cf1b-4fed-482e-a353-d566054fc61f" targetNamespace="http://schemas.microsoft.com/office/2006/metadata/properties" ma:root="true" ma:fieldsID="05e60d39458d3f68d4ffac55359ca439" ns2:_="" ns3:_="">
    <xsd:import namespace="7de67a65-d8f6-4ef8-9017-be66bbbf68aa"/>
    <xsd:import namespace="aa73cf1b-4fed-482e-a353-d566054fc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7a65-d8f6-4ef8-9017-be66bbbf6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20281b9-951b-4067-879e-31dc9b46f8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ink" ma:index="2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3cf1b-4fed-482e-a353-d566054fc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ef1b42-8fd2-4dc1-a7d7-95e1efd09cef}" ma:internalName="TaxCatchAll" ma:showField="CatchAllData" ma:web="aa73cf1b-4fed-482e-a353-d566054fc6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e67a65-d8f6-4ef8-9017-be66bbbf68aa">
      <Terms xmlns="http://schemas.microsoft.com/office/infopath/2007/PartnerControls"/>
    </lcf76f155ced4ddcb4097134ff3c332f>
    <TaxCatchAll xmlns="aa73cf1b-4fed-482e-a353-d566054fc61f" xsi:nil="true"/>
    <Link xmlns="7de67a65-d8f6-4ef8-9017-be66bbbf68aa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3F2D2654-2F2A-44AE-8DBB-D87BE3CB0C94}"/>
</file>

<file path=customXml/itemProps2.xml><?xml version="1.0" encoding="utf-8"?>
<ds:datastoreItem xmlns:ds="http://schemas.openxmlformats.org/officeDocument/2006/customXml" ds:itemID="{898B374A-3153-40AA-9715-309FBD5AE7CA}"/>
</file>

<file path=customXml/itemProps3.xml><?xml version="1.0" encoding="utf-8"?>
<ds:datastoreItem xmlns:ds="http://schemas.openxmlformats.org/officeDocument/2006/customXml" ds:itemID="{72D341E4-772C-4ADB-B179-FB07276FED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513</Words>
  <Application>Microsoft Office PowerPoint</Application>
  <PresentationFormat>On-screen Show (16:9)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Minion Pro</vt:lpstr>
      <vt:lpstr>Office Theme</vt:lpstr>
      <vt:lpstr>2015-16 Assessment Planning</vt:lpstr>
      <vt:lpstr>Introduction</vt:lpstr>
      <vt:lpstr>Overview of the Assessment Process </vt:lpstr>
      <vt:lpstr>Overview of the Assessment Process</vt:lpstr>
      <vt:lpstr>Overview of the Assessment Process</vt:lpstr>
      <vt:lpstr>Overview of the Assessment Process</vt:lpstr>
      <vt:lpstr>Timeline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Salisbury</dc:creator>
  <cp:lastModifiedBy>Information Technology</cp:lastModifiedBy>
  <cp:revision>85</cp:revision>
  <dcterms:created xsi:type="dcterms:W3CDTF">2011-03-24T20:47:48Z</dcterms:created>
  <dcterms:modified xsi:type="dcterms:W3CDTF">2015-08-28T15:40:05Z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0x010100C07DD8D31E2C984CBDE8CA664DF1E407</vt:lpwstr>
  </property>
</Properties>
</file>